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67" r:id="rId16"/>
  </p:sldIdLst>
  <p:sldSz cx="18288000" cy="10287000"/>
  <p:notesSz cx="6858000" cy="9144000"/>
  <p:embeddedFontLst>
    <p:embeddedFont>
      <p:font typeface="Garet" panose="020B0604020202020204" charset="0"/>
      <p:regular r:id="rId18"/>
    </p:embeddedFont>
    <p:embeddedFont>
      <p:font typeface="Garet Bold" panose="020B0604020202020204" charset="0"/>
      <p:regular r:id="rId19"/>
    </p:embeddedFont>
    <p:embeddedFont>
      <p:font typeface="Paalalabas Wide"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0" d="100"/>
          <a:sy n="60" d="100"/>
        </p:scale>
        <p:origin x="34"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895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B77391-B7C2-4AD4-9050-17B42042AB9A}" type="datetimeFigureOut">
              <a:rPr lang="en-IN" smtClean="0"/>
              <a:t>12-05-2025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49CF09-26D6-4C0C-91A0-B4A69F312DBB}" type="slidenum">
              <a:rPr lang="en-IN" smtClean="0"/>
              <a:t>‹#›</a:t>
            </a:fld>
            <a:endParaRPr lang="en-IN"/>
          </a:p>
        </p:txBody>
      </p:sp>
    </p:spTree>
    <p:extLst>
      <p:ext uri="{BB962C8B-B14F-4D97-AF65-F5344CB8AC3E}">
        <p14:creationId xmlns:p14="http://schemas.microsoft.com/office/powerpoint/2010/main" val="10720246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249CF09-26D6-4C0C-91A0-B4A69F312DBB}" type="slidenum">
              <a:rPr lang="en-IN" smtClean="0"/>
              <a:t>6</a:t>
            </a:fld>
            <a:endParaRPr lang="en-IN"/>
          </a:p>
        </p:txBody>
      </p:sp>
    </p:spTree>
    <p:extLst>
      <p:ext uri="{BB962C8B-B14F-4D97-AF65-F5344CB8AC3E}">
        <p14:creationId xmlns:p14="http://schemas.microsoft.com/office/powerpoint/2010/main" val="4059371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5558220"/>
            <a:ext cx="9144000" cy="4728780"/>
          </a:xfrm>
          <a:custGeom>
            <a:avLst/>
            <a:gdLst/>
            <a:ahLst/>
            <a:cxnLst/>
            <a:rect l="l" t="t" r="r" b="b"/>
            <a:pathLst>
              <a:path w="9144000" h="4728780">
                <a:moveTo>
                  <a:pt x="0" y="0"/>
                </a:moveTo>
                <a:lnTo>
                  <a:pt x="9144000" y="0"/>
                </a:lnTo>
                <a:lnTo>
                  <a:pt x="9144000" y="4728780"/>
                </a:lnTo>
                <a:lnTo>
                  <a:pt x="0" y="4728780"/>
                </a:lnTo>
                <a:lnTo>
                  <a:pt x="0" y="0"/>
                </a:lnTo>
                <a:close/>
              </a:path>
            </a:pathLst>
          </a:custGeom>
          <a:blipFill>
            <a:blip r:embed="rId2"/>
            <a:stretch>
              <a:fillRect t="-15866" b="-15866"/>
            </a:stretch>
          </a:blipFill>
        </p:spPr>
      </p:sp>
      <p:sp>
        <p:nvSpPr>
          <p:cNvPr id="3" name="Freeform 3"/>
          <p:cNvSpPr/>
          <p:nvPr/>
        </p:nvSpPr>
        <p:spPr>
          <a:xfrm>
            <a:off x="9144000" y="0"/>
            <a:ext cx="9144000" cy="4728780"/>
          </a:xfrm>
          <a:custGeom>
            <a:avLst/>
            <a:gdLst/>
            <a:ahLst/>
            <a:cxnLst/>
            <a:rect l="l" t="t" r="r" b="b"/>
            <a:pathLst>
              <a:path w="9144000" h="4728780">
                <a:moveTo>
                  <a:pt x="0" y="0"/>
                </a:moveTo>
                <a:lnTo>
                  <a:pt x="9144000" y="0"/>
                </a:lnTo>
                <a:lnTo>
                  <a:pt x="9144000" y="4728780"/>
                </a:lnTo>
                <a:lnTo>
                  <a:pt x="0" y="4728780"/>
                </a:lnTo>
                <a:lnTo>
                  <a:pt x="0" y="0"/>
                </a:lnTo>
                <a:close/>
              </a:path>
            </a:pathLst>
          </a:custGeom>
          <a:blipFill>
            <a:blip r:embed="rId2"/>
            <a:stretch>
              <a:fillRect t="-15866" b="-15866"/>
            </a:stretch>
          </a:blipFill>
        </p:spPr>
      </p:sp>
      <p:grpSp>
        <p:nvGrpSpPr>
          <p:cNvPr id="4" name="Group 4"/>
          <p:cNvGrpSpPr/>
          <p:nvPr/>
        </p:nvGrpSpPr>
        <p:grpSpPr>
          <a:xfrm>
            <a:off x="437841" y="81716"/>
            <a:ext cx="17412317" cy="9294127"/>
            <a:chOff x="0" y="0"/>
            <a:chExt cx="4585960" cy="2447836"/>
          </a:xfrm>
        </p:grpSpPr>
        <p:sp>
          <p:nvSpPr>
            <p:cNvPr id="5" name="Freeform 5"/>
            <p:cNvSpPr/>
            <p:nvPr/>
          </p:nvSpPr>
          <p:spPr>
            <a:xfrm>
              <a:off x="0" y="0"/>
              <a:ext cx="4585960" cy="2447836"/>
            </a:xfrm>
            <a:custGeom>
              <a:avLst/>
              <a:gdLst/>
              <a:ahLst/>
              <a:cxnLst/>
              <a:rect l="l" t="t" r="r" b="b"/>
              <a:pathLst>
                <a:path w="4585960" h="2447836">
                  <a:moveTo>
                    <a:pt x="0" y="0"/>
                  </a:moveTo>
                  <a:lnTo>
                    <a:pt x="4585960" y="0"/>
                  </a:lnTo>
                  <a:lnTo>
                    <a:pt x="4585960" y="2447836"/>
                  </a:lnTo>
                  <a:lnTo>
                    <a:pt x="0" y="2447836"/>
                  </a:lnTo>
                  <a:close/>
                </a:path>
              </a:pathLst>
            </a:custGeom>
            <a:solidFill>
              <a:srgbClr val="FFFFFF"/>
            </a:solidFill>
          </p:spPr>
        </p:sp>
        <p:sp>
          <p:nvSpPr>
            <p:cNvPr id="6" name="TextBox 6"/>
            <p:cNvSpPr txBox="1"/>
            <p:nvPr/>
          </p:nvSpPr>
          <p:spPr>
            <a:xfrm>
              <a:off x="0" y="-47625"/>
              <a:ext cx="4585960" cy="2495461"/>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flipH="1">
            <a:off x="8993872" y="5170714"/>
            <a:ext cx="18150414" cy="6511461"/>
          </a:xfrm>
          <a:custGeom>
            <a:avLst/>
            <a:gdLst/>
            <a:ahLst/>
            <a:cxnLst/>
            <a:rect l="l" t="t" r="r" b="b"/>
            <a:pathLst>
              <a:path w="18150414" h="6511461">
                <a:moveTo>
                  <a:pt x="18150415" y="0"/>
                </a:moveTo>
                <a:lnTo>
                  <a:pt x="0" y="0"/>
                </a:lnTo>
                <a:lnTo>
                  <a:pt x="0" y="6511461"/>
                </a:lnTo>
                <a:lnTo>
                  <a:pt x="18150415" y="6511461"/>
                </a:lnTo>
                <a:lnTo>
                  <a:pt x="18150415" y="0"/>
                </a:lnTo>
                <a:close/>
              </a:path>
            </a:pathLst>
          </a:custGeom>
          <a:blipFill>
            <a:blip r:embed="rId3"/>
            <a:stretch>
              <a:fillRect/>
            </a:stretch>
          </a:blipFill>
        </p:spPr>
      </p:sp>
      <p:sp>
        <p:nvSpPr>
          <p:cNvPr id="8" name="TextBox 8"/>
          <p:cNvSpPr txBox="1"/>
          <p:nvPr/>
        </p:nvSpPr>
        <p:spPr>
          <a:xfrm>
            <a:off x="1828801" y="2095501"/>
            <a:ext cx="11430000" cy="2891817"/>
          </a:xfrm>
          <a:prstGeom prst="rect">
            <a:avLst/>
          </a:prstGeom>
        </p:spPr>
        <p:txBody>
          <a:bodyPr wrap="square" lIns="0" tIns="0" rIns="0" bIns="0" rtlCol="0" anchor="t">
            <a:spAutoFit/>
          </a:bodyPr>
          <a:lstStyle/>
          <a:p>
            <a:pPr algn="l">
              <a:lnSpc>
                <a:spcPts val="12152"/>
              </a:lnSpc>
              <a:spcBef>
                <a:spcPct val="0"/>
              </a:spcBef>
            </a:pPr>
            <a:r>
              <a:rPr lang="en-US" sz="8680" dirty="0">
                <a:solidFill>
                  <a:srgbClr val="7B8372"/>
                </a:solidFill>
                <a:latin typeface="Paalalabas Wide"/>
                <a:ea typeface="Paalalabas Wide"/>
                <a:cs typeface="Paalalabas Wide"/>
                <a:sym typeface="Paalalabas Wide"/>
              </a:rPr>
              <a:t>CAR PRICE PREDICTION</a:t>
            </a:r>
          </a:p>
          <a:p>
            <a:pPr algn="l">
              <a:lnSpc>
                <a:spcPts val="12152"/>
              </a:lnSpc>
              <a:spcBef>
                <a:spcPct val="0"/>
              </a:spcBef>
            </a:pPr>
            <a:r>
              <a:rPr lang="en-US" sz="4000" dirty="0">
                <a:solidFill>
                  <a:srgbClr val="7B8372"/>
                </a:solidFill>
                <a:latin typeface="Garet" panose="020B0604020202020204" charset="0"/>
                <a:ea typeface="Paalalabas Wide"/>
                <a:cs typeface="Paalalabas Wide"/>
                <a:sym typeface="Paalalabas Wide"/>
              </a:rPr>
              <a:t>(Using machine learning)</a:t>
            </a:r>
          </a:p>
        </p:txBody>
      </p:sp>
      <p:sp>
        <p:nvSpPr>
          <p:cNvPr id="9" name="TextBox 9"/>
          <p:cNvSpPr txBox="1"/>
          <p:nvPr/>
        </p:nvSpPr>
        <p:spPr>
          <a:xfrm>
            <a:off x="2438400" y="5319875"/>
            <a:ext cx="4919711" cy="365760"/>
          </a:xfrm>
          <a:prstGeom prst="rect">
            <a:avLst/>
          </a:prstGeom>
        </p:spPr>
        <p:txBody>
          <a:bodyPr lIns="0" tIns="0" rIns="0" bIns="0" rtlCol="0" anchor="t">
            <a:spAutoFit/>
          </a:bodyPr>
          <a:lstStyle/>
          <a:p>
            <a:pPr algn="l">
              <a:lnSpc>
                <a:spcPts val="2940"/>
              </a:lnSpc>
            </a:pPr>
            <a:r>
              <a:rPr lang="en-US" sz="2100" dirty="0">
                <a:solidFill>
                  <a:srgbClr val="7B8372"/>
                </a:solidFill>
                <a:latin typeface="Garet"/>
                <a:ea typeface="Garet"/>
                <a:cs typeface="Garet"/>
                <a:sym typeface="Garet"/>
              </a:rPr>
              <a:t>Know your car's worth in seconds!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85189" y="2040974"/>
            <a:ext cx="15993410" cy="7537793"/>
          </a:xfrm>
          <a:custGeom>
            <a:avLst/>
            <a:gdLst/>
            <a:ahLst/>
            <a:cxnLst/>
            <a:rect l="l" t="t" r="r" b="b"/>
            <a:pathLst>
              <a:path w="15993410" h="7537793">
                <a:moveTo>
                  <a:pt x="0" y="0"/>
                </a:moveTo>
                <a:lnTo>
                  <a:pt x="15993410" y="0"/>
                </a:lnTo>
                <a:lnTo>
                  <a:pt x="15993410" y="7537793"/>
                </a:lnTo>
                <a:lnTo>
                  <a:pt x="0" y="7537793"/>
                </a:lnTo>
                <a:lnTo>
                  <a:pt x="0" y="0"/>
                </a:lnTo>
                <a:close/>
              </a:path>
            </a:pathLst>
          </a:custGeom>
          <a:blipFill>
            <a:blip r:embed="rId2"/>
            <a:stretch>
              <a:fillRect t="-9764" b="-2232"/>
            </a:stretch>
          </a:blipFill>
        </p:spPr>
      </p:sp>
      <p:sp>
        <p:nvSpPr>
          <p:cNvPr id="3" name="TextBox 3"/>
          <p:cNvSpPr txBox="1"/>
          <p:nvPr/>
        </p:nvSpPr>
        <p:spPr>
          <a:xfrm>
            <a:off x="7053485" y="719298"/>
            <a:ext cx="18288000" cy="685479"/>
          </a:xfrm>
          <a:prstGeom prst="rect">
            <a:avLst/>
          </a:prstGeom>
        </p:spPr>
        <p:txBody>
          <a:bodyPr lIns="0" tIns="0" rIns="0" bIns="0" rtlCol="0" anchor="t">
            <a:spAutoFit/>
          </a:bodyPr>
          <a:lstStyle/>
          <a:p>
            <a:pPr algn="l">
              <a:lnSpc>
                <a:spcPts val="5085"/>
              </a:lnSpc>
            </a:pPr>
            <a:r>
              <a:rPr lang="en-US" sz="4985" dirty="0">
                <a:solidFill>
                  <a:srgbClr val="7B8372"/>
                </a:solidFill>
                <a:latin typeface="Paalalabas Wide"/>
                <a:ea typeface="Paalalabas Wide"/>
                <a:cs typeface="Paalalabas Wide"/>
                <a:sym typeface="Paalalabas Wide"/>
              </a:rPr>
              <a:t>USE CASE DIAGRAM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22368" y="1761185"/>
            <a:ext cx="13794610" cy="7497115"/>
          </a:xfrm>
          <a:custGeom>
            <a:avLst/>
            <a:gdLst/>
            <a:ahLst/>
            <a:cxnLst/>
            <a:rect l="l" t="t" r="r" b="b"/>
            <a:pathLst>
              <a:path w="13794610" h="7497115">
                <a:moveTo>
                  <a:pt x="0" y="0"/>
                </a:moveTo>
                <a:lnTo>
                  <a:pt x="13794610" y="0"/>
                </a:lnTo>
                <a:lnTo>
                  <a:pt x="13794610" y="7497115"/>
                </a:lnTo>
                <a:lnTo>
                  <a:pt x="0" y="7497115"/>
                </a:lnTo>
                <a:lnTo>
                  <a:pt x="0" y="0"/>
                </a:lnTo>
                <a:close/>
              </a:path>
            </a:pathLst>
          </a:custGeom>
          <a:blipFill>
            <a:blip r:embed="rId2"/>
            <a:stretch>
              <a:fillRect l="-3376" t="-175" b="-175"/>
            </a:stretch>
          </a:blipFill>
        </p:spPr>
      </p:sp>
      <p:sp>
        <p:nvSpPr>
          <p:cNvPr id="3" name="TextBox 3"/>
          <p:cNvSpPr txBox="1"/>
          <p:nvPr/>
        </p:nvSpPr>
        <p:spPr>
          <a:xfrm>
            <a:off x="5410200" y="685960"/>
            <a:ext cx="18288000" cy="685479"/>
          </a:xfrm>
          <a:prstGeom prst="rect">
            <a:avLst/>
          </a:prstGeom>
        </p:spPr>
        <p:txBody>
          <a:bodyPr lIns="0" tIns="0" rIns="0" bIns="0" rtlCol="0" anchor="t">
            <a:spAutoFit/>
          </a:bodyPr>
          <a:lstStyle/>
          <a:p>
            <a:pPr algn="l">
              <a:lnSpc>
                <a:spcPts val="5085"/>
              </a:lnSpc>
            </a:pPr>
            <a:r>
              <a:rPr lang="en-US" sz="4985" dirty="0">
                <a:solidFill>
                  <a:srgbClr val="7B8372"/>
                </a:solidFill>
                <a:latin typeface="Paalalabas Wide"/>
                <a:ea typeface="Paalalabas Wide"/>
                <a:cs typeface="Paalalabas Wide"/>
                <a:sym typeface="Paalalabas Wide"/>
              </a:rPr>
              <a:t>SEQUENCE DIAGRAM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9FC2CC-14E4-9872-5E92-5BA227033433}"/>
              </a:ext>
            </a:extLst>
          </p:cNvPr>
          <p:cNvSpPr txBox="1"/>
          <p:nvPr/>
        </p:nvSpPr>
        <p:spPr>
          <a:xfrm>
            <a:off x="1066800" y="495300"/>
            <a:ext cx="10744200" cy="830997"/>
          </a:xfrm>
          <a:prstGeom prst="rect">
            <a:avLst/>
          </a:prstGeom>
          <a:noFill/>
        </p:spPr>
        <p:txBody>
          <a:bodyPr wrap="square" rtlCol="0">
            <a:spAutoFit/>
          </a:bodyPr>
          <a:lstStyle/>
          <a:p>
            <a:r>
              <a:rPr lang="en-US" sz="4800" dirty="0">
                <a:solidFill>
                  <a:schemeClr val="tx1">
                    <a:lumMod val="50000"/>
                    <a:lumOff val="50000"/>
                  </a:schemeClr>
                </a:solidFill>
                <a:latin typeface="Paalalabas Wide" panose="020B0604020202020204" charset="0"/>
              </a:rPr>
              <a:t>Output:</a:t>
            </a:r>
            <a:endParaRPr lang="en-IN" dirty="0">
              <a:solidFill>
                <a:schemeClr val="tx1">
                  <a:lumMod val="50000"/>
                  <a:lumOff val="50000"/>
                </a:schemeClr>
              </a:solidFill>
              <a:latin typeface="Paalalabas Wide" panose="020B0604020202020204" charset="0"/>
            </a:endParaRPr>
          </a:p>
        </p:txBody>
      </p:sp>
      <p:pic>
        <p:nvPicPr>
          <p:cNvPr id="5" name="Picture 4">
            <a:extLst>
              <a:ext uri="{FF2B5EF4-FFF2-40B4-BE49-F238E27FC236}">
                <a16:creationId xmlns:a16="http://schemas.microsoft.com/office/drawing/2014/main" id="{479A0C7D-5FD8-8732-F715-3E0D165AA8D0}"/>
              </a:ext>
            </a:extLst>
          </p:cNvPr>
          <p:cNvPicPr>
            <a:picLocks noChangeAspect="1"/>
          </p:cNvPicPr>
          <p:nvPr/>
        </p:nvPicPr>
        <p:blipFill>
          <a:blip r:embed="rId2"/>
          <a:stretch>
            <a:fillRect/>
          </a:stretch>
        </p:blipFill>
        <p:spPr>
          <a:xfrm>
            <a:off x="1066800" y="1866901"/>
            <a:ext cx="15163799" cy="7467600"/>
          </a:xfrm>
          <a:prstGeom prst="rect">
            <a:avLst/>
          </a:prstGeom>
        </p:spPr>
      </p:pic>
    </p:spTree>
    <p:extLst>
      <p:ext uri="{BB962C8B-B14F-4D97-AF65-F5344CB8AC3E}">
        <p14:creationId xmlns:p14="http://schemas.microsoft.com/office/powerpoint/2010/main" val="224474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20AF78-FA82-BD88-7EC4-B5F5EB7FAE54}"/>
              </a:ext>
            </a:extLst>
          </p:cNvPr>
          <p:cNvPicPr>
            <a:picLocks noChangeAspect="1"/>
          </p:cNvPicPr>
          <p:nvPr/>
        </p:nvPicPr>
        <p:blipFill>
          <a:blip r:embed="rId2"/>
          <a:stretch>
            <a:fillRect/>
          </a:stretch>
        </p:blipFill>
        <p:spPr>
          <a:xfrm>
            <a:off x="1219200" y="1181100"/>
            <a:ext cx="15468600" cy="7772400"/>
          </a:xfrm>
          <a:prstGeom prst="rect">
            <a:avLst/>
          </a:prstGeom>
        </p:spPr>
      </p:pic>
    </p:spTree>
    <p:extLst>
      <p:ext uri="{BB962C8B-B14F-4D97-AF65-F5344CB8AC3E}">
        <p14:creationId xmlns:p14="http://schemas.microsoft.com/office/powerpoint/2010/main" val="2890195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90FB8A-B178-D79F-5DF4-A7A75DC70C0B}"/>
              </a:ext>
            </a:extLst>
          </p:cNvPr>
          <p:cNvPicPr>
            <a:picLocks noChangeAspect="1"/>
          </p:cNvPicPr>
          <p:nvPr/>
        </p:nvPicPr>
        <p:blipFill>
          <a:blip r:embed="rId2"/>
          <a:stretch>
            <a:fillRect/>
          </a:stretch>
        </p:blipFill>
        <p:spPr>
          <a:xfrm>
            <a:off x="1295400" y="571500"/>
            <a:ext cx="15087600" cy="8077200"/>
          </a:xfrm>
          <a:prstGeom prst="rect">
            <a:avLst/>
          </a:prstGeom>
        </p:spPr>
      </p:pic>
    </p:spTree>
    <p:extLst>
      <p:ext uri="{BB962C8B-B14F-4D97-AF65-F5344CB8AC3E}">
        <p14:creationId xmlns:p14="http://schemas.microsoft.com/office/powerpoint/2010/main" val="690643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0" y="5558220"/>
            <a:ext cx="9144000" cy="4728780"/>
          </a:xfrm>
          <a:custGeom>
            <a:avLst/>
            <a:gdLst/>
            <a:ahLst/>
            <a:cxnLst/>
            <a:rect l="l" t="t" r="r" b="b"/>
            <a:pathLst>
              <a:path w="9144000" h="4728780">
                <a:moveTo>
                  <a:pt x="0" y="0"/>
                </a:moveTo>
                <a:lnTo>
                  <a:pt x="9144000" y="0"/>
                </a:lnTo>
                <a:lnTo>
                  <a:pt x="9144000" y="4728780"/>
                </a:lnTo>
                <a:lnTo>
                  <a:pt x="0" y="4728780"/>
                </a:lnTo>
                <a:lnTo>
                  <a:pt x="0" y="0"/>
                </a:lnTo>
                <a:close/>
              </a:path>
            </a:pathLst>
          </a:custGeom>
          <a:blipFill>
            <a:blip r:embed="rId2"/>
            <a:stretch>
              <a:fillRect t="-15866" b="-15866"/>
            </a:stretch>
          </a:blipFill>
        </p:spPr>
      </p:sp>
      <p:sp>
        <p:nvSpPr>
          <p:cNvPr id="3" name="Freeform 3"/>
          <p:cNvSpPr/>
          <p:nvPr/>
        </p:nvSpPr>
        <p:spPr>
          <a:xfrm>
            <a:off x="0" y="0"/>
            <a:ext cx="9144000" cy="4728780"/>
          </a:xfrm>
          <a:custGeom>
            <a:avLst/>
            <a:gdLst/>
            <a:ahLst/>
            <a:cxnLst/>
            <a:rect l="l" t="t" r="r" b="b"/>
            <a:pathLst>
              <a:path w="9144000" h="4728780">
                <a:moveTo>
                  <a:pt x="0" y="0"/>
                </a:moveTo>
                <a:lnTo>
                  <a:pt x="9144000" y="0"/>
                </a:lnTo>
                <a:lnTo>
                  <a:pt x="9144000" y="4728780"/>
                </a:lnTo>
                <a:lnTo>
                  <a:pt x="0" y="4728780"/>
                </a:lnTo>
                <a:lnTo>
                  <a:pt x="0" y="0"/>
                </a:lnTo>
                <a:close/>
              </a:path>
            </a:pathLst>
          </a:custGeom>
          <a:blipFill>
            <a:blip r:embed="rId2"/>
            <a:stretch>
              <a:fillRect t="-15866" b="-15866"/>
            </a:stretch>
          </a:blipFill>
        </p:spPr>
      </p:sp>
      <p:grpSp>
        <p:nvGrpSpPr>
          <p:cNvPr id="4" name="Group 4"/>
          <p:cNvGrpSpPr/>
          <p:nvPr/>
        </p:nvGrpSpPr>
        <p:grpSpPr>
          <a:xfrm>
            <a:off x="437842" y="496436"/>
            <a:ext cx="17412317" cy="9294127"/>
            <a:chOff x="0" y="0"/>
            <a:chExt cx="4585960" cy="2447836"/>
          </a:xfrm>
        </p:grpSpPr>
        <p:sp>
          <p:nvSpPr>
            <p:cNvPr id="5" name="Freeform 5"/>
            <p:cNvSpPr/>
            <p:nvPr/>
          </p:nvSpPr>
          <p:spPr>
            <a:xfrm>
              <a:off x="0" y="0"/>
              <a:ext cx="4585960" cy="2447836"/>
            </a:xfrm>
            <a:custGeom>
              <a:avLst/>
              <a:gdLst/>
              <a:ahLst/>
              <a:cxnLst/>
              <a:rect l="l" t="t" r="r" b="b"/>
              <a:pathLst>
                <a:path w="4585960" h="2447836">
                  <a:moveTo>
                    <a:pt x="0" y="0"/>
                  </a:moveTo>
                  <a:lnTo>
                    <a:pt x="4585960" y="0"/>
                  </a:lnTo>
                  <a:lnTo>
                    <a:pt x="4585960" y="2447836"/>
                  </a:lnTo>
                  <a:lnTo>
                    <a:pt x="0" y="2447836"/>
                  </a:lnTo>
                  <a:close/>
                </a:path>
              </a:pathLst>
            </a:custGeom>
            <a:solidFill>
              <a:srgbClr val="FFFFFF"/>
            </a:solidFill>
          </p:spPr>
        </p:sp>
        <p:sp>
          <p:nvSpPr>
            <p:cNvPr id="6" name="TextBox 6"/>
            <p:cNvSpPr txBox="1"/>
            <p:nvPr/>
          </p:nvSpPr>
          <p:spPr>
            <a:xfrm>
              <a:off x="0" y="-47625"/>
              <a:ext cx="4585960" cy="2495461"/>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2403916" y="5378858"/>
            <a:ext cx="18150414" cy="6511461"/>
          </a:xfrm>
          <a:custGeom>
            <a:avLst/>
            <a:gdLst/>
            <a:ahLst/>
            <a:cxnLst/>
            <a:rect l="l" t="t" r="r" b="b"/>
            <a:pathLst>
              <a:path w="18150414" h="6511461">
                <a:moveTo>
                  <a:pt x="0" y="0"/>
                </a:moveTo>
                <a:lnTo>
                  <a:pt x="18150414" y="0"/>
                </a:lnTo>
                <a:lnTo>
                  <a:pt x="18150414" y="6511462"/>
                </a:lnTo>
                <a:lnTo>
                  <a:pt x="0" y="6511462"/>
                </a:lnTo>
                <a:lnTo>
                  <a:pt x="0" y="0"/>
                </a:lnTo>
                <a:close/>
              </a:path>
            </a:pathLst>
          </a:custGeom>
          <a:blipFill>
            <a:blip r:embed="rId3"/>
            <a:stretch>
              <a:fillRect/>
            </a:stretch>
          </a:blipFill>
        </p:spPr>
      </p:sp>
      <p:sp>
        <p:nvSpPr>
          <p:cNvPr id="8" name="TextBox 8"/>
          <p:cNvSpPr txBox="1"/>
          <p:nvPr/>
        </p:nvSpPr>
        <p:spPr>
          <a:xfrm>
            <a:off x="1875371" y="2135652"/>
            <a:ext cx="11223652" cy="2460302"/>
          </a:xfrm>
          <a:prstGeom prst="rect">
            <a:avLst/>
          </a:prstGeom>
        </p:spPr>
        <p:txBody>
          <a:bodyPr lIns="0" tIns="0" rIns="0" bIns="0" rtlCol="0" anchor="t">
            <a:spAutoFit/>
          </a:bodyPr>
          <a:lstStyle/>
          <a:p>
            <a:pPr algn="l">
              <a:lnSpc>
                <a:spcPts val="20094"/>
              </a:lnSpc>
              <a:spcBef>
                <a:spcPct val="0"/>
              </a:spcBef>
            </a:pPr>
            <a:r>
              <a:rPr lang="en-US" sz="14353">
                <a:solidFill>
                  <a:srgbClr val="7B8372"/>
                </a:solidFill>
                <a:latin typeface="Paalalabas Wide"/>
                <a:ea typeface="Paalalabas Wide"/>
                <a:cs typeface="Paalalabas Wide"/>
                <a:sym typeface="Paalalabas Wide"/>
              </a:rPr>
              <a:t>THANK YOU</a:t>
            </a:r>
          </a:p>
        </p:txBody>
      </p:sp>
      <p:sp>
        <p:nvSpPr>
          <p:cNvPr id="9" name="Freeform 9"/>
          <p:cNvSpPr/>
          <p:nvPr/>
        </p:nvSpPr>
        <p:spPr>
          <a:xfrm>
            <a:off x="15746498" y="1028700"/>
            <a:ext cx="1512802" cy="1512802"/>
          </a:xfrm>
          <a:custGeom>
            <a:avLst/>
            <a:gdLst/>
            <a:ahLst/>
            <a:cxnLst/>
            <a:rect l="l" t="t" r="r" b="b"/>
            <a:pathLst>
              <a:path w="1512802" h="1512802">
                <a:moveTo>
                  <a:pt x="0" y="0"/>
                </a:moveTo>
                <a:lnTo>
                  <a:pt x="1512802" y="0"/>
                </a:lnTo>
                <a:lnTo>
                  <a:pt x="1512802" y="1512802"/>
                </a:lnTo>
                <a:lnTo>
                  <a:pt x="0" y="15128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144000" cy="10287000"/>
          </a:xfrm>
          <a:custGeom>
            <a:avLst/>
            <a:gdLst/>
            <a:ahLst/>
            <a:cxnLst/>
            <a:rect l="l" t="t" r="r" b="b"/>
            <a:pathLst>
              <a:path w="9144000" h="10287000">
                <a:moveTo>
                  <a:pt x="0" y="0"/>
                </a:moveTo>
                <a:lnTo>
                  <a:pt x="9144000" y="0"/>
                </a:lnTo>
                <a:lnTo>
                  <a:pt x="9144000" y="10287000"/>
                </a:lnTo>
                <a:lnTo>
                  <a:pt x="0" y="10287000"/>
                </a:lnTo>
                <a:lnTo>
                  <a:pt x="0" y="0"/>
                </a:lnTo>
                <a:close/>
              </a:path>
            </a:pathLst>
          </a:custGeom>
          <a:blipFill>
            <a:blip r:embed="rId2"/>
            <a:stretch>
              <a:fillRect l="-43875" t="-13693" r="-43875"/>
            </a:stretch>
          </a:blipFill>
        </p:spPr>
      </p:sp>
      <p:grpSp>
        <p:nvGrpSpPr>
          <p:cNvPr id="3" name="Group 3"/>
          <p:cNvGrpSpPr/>
          <p:nvPr/>
        </p:nvGrpSpPr>
        <p:grpSpPr>
          <a:xfrm>
            <a:off x="437842" y="496436"/>
            <a:ext cx="17412317" cy="9294127"/>
            <a:chOff x="0" y="0"/>
            <a:chExt cx="4585960" cy="2447836"/>
          </a:xfrm>
        </p:grpSpPr>
        <p:sp>
          <p:nvSpPr>
            <p:cNvPr id="4" name="Freeform 4"/>
            <p:cNvSpPr/>
            <p:nvPr/>
          </p:nvSpPr>
          <p:spPr>
            <a:xfrm>
              <a:off x="0" y="0"/>
              <a:ext cx="4585960" cy="2447836"/>
            </a:xfrm>
            <a:custGeom>
              <a:avLst/>
              <a:gdLst/>
              <a:ahLst/>
              <a:cxnLst/>
              <a:rect l="l" t="t" r="r" b="b"/>
              <a:pathLst>
                <a:path w="4585960" h="2447836">
                  <a:moveTo>
                    <a:pt x="0" y="0"/>
                  </a:moveTo>
                  <a:lnTo>
                    <a:pt x="4585960" y="0"/>
                  </a:lnTo>
                  <a:lnTo>
                    <a:pt x="4585960" y="2447836"/>
                  </a:lnTo>
                  <a:lnTo>
                    <a:pt x="0" y="2447836"/>
                  </a:lnTo>
                  <a:close/>
                </a:path>
              </a:pathLst>
            </a:custGeom>
            <a:solidFill>
              <a:srgbClr val="FFFFFF"/>
            </a:solidFill>
          </p:spPr>
        </p:sp>
        <p:sp>
          <p:nvSpPr>
            <p:cNvPr id="5" name="TextBox 5"/>
            <p:cNvSpPr txBox="1"/>
            <p:nvPr/>
          </p:nvSpPr>
          <p:spPr>
            <a:xfrm>
              <a:off x="0" y="-47625"/>
              <a:ext cx="4585960" cy="2495461"/>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flipH="1">
            <a:off x="10836540" y="3171821"/>
            <a:ext cx="14902920" cy="8028948"/>
          </a:xfrm>
          <a:custGeom>
            <a:avLst/>
            <a:gdLst/>
            <a:ahLst/>
            <a:cxnLst/>
            <a:rect l="l" t="t" r="r" b="b"/>
            <a:pathLst>
              <a:path w="14902920" h="8028948">
                <a:moveTo>
                  <a:pt x="14902920" y="0"/>
                </a:moveTo>
                <a:lnTo>
                  <a:pt x="0" y="0"/>
                </a:lnTo>
                <a:lnTo>
                  <a:pt x="0" y="8028947"/>
                </a:lnTo>
                <a:lnTo>
                  <a:pt x="14902920" y="8028947"/>
                </a:lnTo>
                <a:lnTo>
                  <a:pt x="14902920" y="0"/>
                </a:lnTo>
                <a:close/>
              </a:path>
            </a:pathLst>
          </a:custGeom>
          <a:blipFill>
            <a:blip r:embed="rId3"/>
            <a:stretch>
              <a:fillRect/>
            </a:stretch>
          </a:blipFill>
        </p:spPr>
      </p:sp>
      <p:sp>
        <p:nvSpPr>
          <p:cNvPr id="7" name="Freeform 7"/>
          <p:cNvSpPr/>
          <p:nvPr/>
        </p:nvSpPr>
        <p:spPr>
          <a:xfrm>
            <a:off x="1894600" y="8333646"/>
            <a:ext cx="794422" cy="563318"/>
          </a:xfrm>
          <a:custGeom>
            <a:avLst/>
            <a:gdLst/>
            <a:ahLst/>
            <a:cxnLst/>
            <a:rect l="l" t="t" r="r" b="b"/>
            <a:pathLst>
              <a:path w="794422" h="563318">
                <a:moveTo>
                  <a:pt x="0" y="0"/>
                </a:moveTo>
                <a:lnTo>
                  <a:pt x="794422" y="0"/>
                </a:lnTo>
                <a:lnTo>
                  <a:pt x="794422" y="563318"/>
                </a:lnTo>
                <a:lnTo>
                  <a:pt x="0" y="5633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1352924" y="847725"/>
            <a:ext cx="8720735" cy="1578680"/>
          </a:xfrm>
          <a:prstGeom prst="rect">
            <a:avLst/>
          </a:prstGeom>
        </p:spPr>
        <p:txBody>
          <a:bodyPr lIns="0" tIns="0" rIns="0" bIns="0" rtlCol="0" anchor="t">
            <a:spAutoFit/>
          </a:bodyPr>
          <a:lstStyle/>
          <a:p>
            <a:pPr algn="l">
              <a:lnSpc>
                <a:spcPts val="12859"/>
              </a:lnSpc>
              <a:spcBef>
                <a:spcPct val="0"/>
              </a:spcBef>
            </a:pPr>
            <a:r>
              <a:rPr lang="en-US" sz="9185">
                <a:solidFill>
                  <a:srgbClr val="7B8372"/>
                </a:solidFill>
                <a:latin typeface="Paalalabas Wide"/>
                <a:ea typeface="Paalalabas Wide"/>
                <a:cs typeface="Paalalabas Wide"/>
                <a:sym typeface="Paalalabas Wide"/>
              </a:rPr>
              <a:t>ABSTRACT</a:t>
            </a:r>
          </a:p>
        </p:txBody>
      </p:sp>
      <p:sp>
        <p:nvSpPr>
          <p:cNvPr id="9" name="TextBox 9"/>
          <p:cNvSpPr txBox="1"/>
          <p:nvPr/>
        </p:nvSpPr>
        <p:spPr>
          <a:xfrm>
            <a:off x="611952" y="2575483"/>
            <a:ext cx="10224588" cy="4451985"/>
          </a:xfrm>
          <a:prstGeom prst="rect">
            <a:avLst/>
          </a:prstGeom>
        </p:spPr>
        <p:txBody>
          <a:bodyPr lIns="0" tIns="0" rIns="0" bIns="0" rtlCol="0" anchor="t">
            <a:spAutoFit/>
          </a:bodyPr>
          <a:lstStyle/>
          <a:p>
            <a:pPr algn="just">
              <a:lnSpc>
                <a:spcPts val="2940"/>
              </a:lnSpc>
            </a:pPr>
            <a:r>
              <a:rPr lang="en-US" sz="2100">
                <a:solidFill>
                  <a:srgbClr val="7B8372"/>
                </a:solidFill>
                <a:latin typeface="Garet"/>
                <a:ea typeface="Garet"/>
                <a:cs typeface="Garet"/>
                <a:sym typeface="Garet"/>
              </a:rPr>
              <a:t> This project aims to develop an advanced machine learning model to predict used car prices with high accuracy, based on key features such as make, model, year, fuel type, transmission, kilometers driven, and more. Using Linear Regression and Random Forest algorithms, both renowned for their effectiveness in regression tasks, the model will be trained and fine-tuned to deliver precise price estimates. The solution will be built with Python libraries like Pandas and NumPy, and deployed through an interactive Streamlit web application, making it easy for customers and sales representatives to access real-time price predictions. This project strives to simplify the car pricing process, providing a reliable and user-friendly tool for better decision-making in the used car market.</a:t>
            </a:r>
          </a:p>
          <a:p>
            <a:pPr algn="just">
              <a:lnSpc>
                <a:spcPts val="2940"/>
              </a:lnSpc>
            </a:pPr>
            <a:endParaRPr lang="en-US" sz="2100">
              <a:solidFill>
                <a:srgbClr val="7B8372"/>
              </a:solidFill>
              <a:latin typeface="Garet"/>
              <a:ea typeface="Garet"/>
              <a:cs typeface="Garet"/>
              <a:sym typeface="Gare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0" y="0"/>
            <a:ext cx="9144000" cy="10287000"/>
          </a:xfrm>
          <a:custGeom>
            <a:avLst/>
            <a:gdLst/>
            <a:ahLst/>
            <a:cxnLst/>
            <a:rect l="l" t="t" r="r" b="b"/>
            <a:pathLst>
              <a:path w="9144000" h="10287000">
                <a:moveTo>
                  <a:pt x="0" y="0"/>
                </a:moveTo>
                <a:lnTo>
                  <a:pt x="9144000" y="0"/>
                </a:lnTo>
                <a:lnTo>
                  <a:pt x="9144000" y="10287000"/>
                </a:lnTo>
                <a:lnTo>
                  <a:pt x="0" y="10287000"/>
                </a:lnTo>
                <a:lnTo>
                  <a:pt x="0" y="0"/>
                </a:lnTo>
                <a:close/>
              </a:path>
            </a:pathLst>
          </a:custGeom>
          <a:blipFill>
            <a:blip r:embed="rId2"/>
            <a:stretch>
              <a:fillRect l="-160990" t="-38539" b="-19504"/>
            </a:stretch>
          </a:blipFill>
        </p:spPr>
      </p:sp>
      <p:grpSp>
        <p:nvGrpSpPr>
          <p:cNvPr id="3" name="Group 3"/>
          <p:cNvGrpSpPr/>
          <p:nvPr/>
        </p:nvGrpSpPr>
        <p:grpSpPr>
          <a:xfrm>
            <a:off x="437842" y="496436"/>
            <a:ext cx="17412317" cy="9294127"/>
            <a:chOff x="0" y="0"/>
            <a:chExt cx="4585960" cy="2447836"/>
          </a:xfrm>
        </p:grpSpPr>
        <p:sp>
          <p:nvSpPr>
            <p:cNvPr id="4" name="Freeform 4"/>
            <p:cNvSpPr/>
            <p:nvPr/>
          </p:nvSpPr>
          <p:spPr>
            <a:xfrm>
              <a:off x="0" y="0"/>
              <a:ext cx="4585960" cy="2447836"/>
            </a:xfrm>
            <a:custGeom>
              <a:avLst/>
              <a:gdLst/>
              <a:ahLst/>
              <a:cxnLst/>
              <a:rect l="l" t="t" r="r" b="b"/>
              <a:pathLst>
                <a:path w="4585960" h="2447836">
                  <a:moveTo>
                    <a:pt x="0" y="0"/>
                  </a:moveTo>
                  <a:lnTo>
                    <a:pt x="4585960" y="0"/>
                  </a:lnTo>
                  <a:lnTo>
                    <a:pt x="4585960" y="2447836"/>
                  </a:lnTo>
                  <a:lnTo>
                    <a:pt x="0" y="2447836"/>
                  </a:lnTo>
                  <a:close/>
                </a:path>
              </a:pathLst>
            </a:custGeom>
            <a:solidFill>
              <a:srgbClr val="FFFFFF"/>
            </a:solidFill>
          </p:spPr>
        </p:sp>
        <p:sp>
          <p:nvSpPr>
            <p:cNvPr id="5" name="TextBox 5"/>
            <p:cNvSpPr txBox="1"/>
            <p:nvPr/>
          </p:nvSpPr>
          <p:spPr>
            <a:xfrm>
              <a:off x="0" y="-47625"/>
              <a:ext cx="4585960" cy="2495461"/>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6232001" y="8333646"/>
            <a:ext cx="794422" cy="563318"/>
          </a:xfrm>
          <a:custGeom>
            <a:avLst/>
            <a:gdLst/>
            <a:ahLst/>
            <a:cxnLst/>
            <a:rect l="l" t="t" r="r" b="b"/>
            <a:pathLst>
              <a:path w="794422" h="563318">
                <a:moveTo>
                  <a:pt x="0" y="0"/>
                </a:moveTo>
                <a:lnTo>
                  <a:pt x="794423" y="0"/>
                </a:lnTo>
                <a:lnTo>
                  <a:pt x="794423" y="563318"/>
                </a:lnTo>
                <a:lnTo>
                  <a:pt x="0" y="5633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2160352" y="1531168"/>
            <a:ext cx="8904326" cy="3194427"/>
          </a:xfrm>
          <a:custGeom>
            <a:avLst/>
            <a:gdLst/>
            <a:ahLst/>
            <a:cxnLst/>
            <a:rect l="l" t="t" r="r" b="b"/>
            <a:pathLst>
              <a:path w="8904326" h="3194427">
                <a:moveTo>
                  <a:pt x="0" y="0"/>
                </a:moveTo>
                <a:lnTo>
                  <a:pt x="8904326" y="0"/>
                </a:lnTo>
                <a:lnTo>
                  <a:pt x="8904326" y="3194426"/>
                </a:lnTo>
                <a:lnTo>
                  <a:pt x="0" y="3194426"/>
                </a:lnTo>
                <a:lnTo>
                  <a:pt x="0" y="0"/>
                </a:lnTo>
                <a:close/>
              </a:path>
            </a:pathLst>
          </a:custGeom>
          <a:blipFill>
            <a:blip r:embed="rId5"/>
            <a:stretch>
              <a:fillRect/>
            </a:stretch>
          </a:blipFill>
        </p:spPr>
      </p:sp>
      <p:sp>
        <p:nvSpPr>
          <p:cNvPr id="8" name="TextBox 8"/>
          <p:cNvSpPr txBox="1"/>
          <p:nvPr/>
        </p:nvSpPr>
        <p:spPr>
          <a:xfrm>
            <a:off x="10008365" y="3849653"/>
            <a:ext cx="6620847" cy="4765652"/>
          </a:xfrm>
          <a:prstGeom prst="rect">
            <a:avLst/>
          </a:prstGeom>
        </p:spPr>
        <p:txBody>
          <a:bodyPr lIns="0" tIns="0" rIns="0" bIns="0" rtlCol="0" anchor="t">
            <a:spAutoFit/>
          </a:bodyPr>
          <a:lstStyle/>
          <a:p>
            <a:pPr algn="just">
              <a:lnSpc>
                <a:spcPts val="3439"/>
              </a:lnSpc>
            </a:pPr>
            <a:r>
              <a:rPr lang="en-US" sz="2456" dirty="0">
                <a:solidFill>
                  <a:srgbClr val="7B8372"/>
                </a:solidFill>
                <a:latin typeface="Garet"/>
                <a:ea typeface="Garet"/>
                <a:cs typeface="Garet"/>
                <a:sym typeface="Garet"/>
              </a:rPr>
              <a:t>In the context of the automotive industry, pricing used cars accurately poses a significant challenge due to the myriad of factors influencing a car's value. This project seeks to develop a machine learning model that predicts used car prices with precision. The model should be accessible via an interactive web application, facilitating easy usage by both customers and sales representatives.</a:t>
            </a:r>
          </a:p>
        </p:txBody>
      </p:sp>
      <p:sp>
        <p:nvSpPr>
          <p:cNvPr id="9" name="TextBox 9"/>
          <p:cNvSpPr txBox="1"/>
          <p:nvPr/>
        </p:nvSpPr>
        <p:spPr>
          <a:xfrm>
            <a:off x="10287000" y="908036"/>
            <a:ext cx="6620847" cy="2419780"/>
          </a:xfrm>
          <a:prstGeom prst="rect">
            <a:avLst/>
          </a:prstGeom>
        </p:spPr>
        <p:txBody>
          <a:bodyPr lIns="0" tIns="0" rIns="0" bIns="0" rtlCol="0" anchor="t">
            <a:spAutoFit/>
          </a:bodyPr>
          <a:lstStyle/>
          <a:p>
            <a:pPr algn="l">
              <a:lnSpc>
                <a:spcPts val="9369"/>
              </a:lnSpc>
            </a:pPr>
            <a:r>
              <a:rPr lang="en-US" sz="9185" dirty="0">
                <a:solidFill>
                  <a:srgbClr val="7B8372"/>
                </a:solidFill>
                <a:latin typeface="Paalalabas Wide"/>
                <a:ea typeface="Paalalabas Wide"/>
                <a:cs typeface="Paalalabas Wide"/>
                <a:sym typeface="Paalalabas Wide"/>
              </a:rPr>
              <a:t>PROBLEM STATEMENT</a:t>
            </a:r>
          </a:p>
        </p:txBody>
      </p:sp>
      <p:sp>
        <p:nvSpPr>
          <p:cNvPr id="10" name="Freeform 10"/>
          <p:cNvSpPr/>
          <p:nvPr/>
        </p:nvSpPr>
        <p:spPr>
          <a:xfrm>
            <a:off x="437842" y="5143500"/>
            <a:ext cx="8534708" cy="4182007"/>
          </a:xfrm>
          <a:custGeom>
            <a:avLst/>
            <a:gdLst/>
            <a:ahLst/>
            <a:cxnLst/>
            <a:rect l="l" t="t" r="r" b="b"/>
            <a:pathLst>
              <a:path w="8534708" h="4182007">
                <a:moveTo>
                  <a:pt x="0" y="0"/>
                </a:moveTo>
                <a:lnTo>
                  <a:pt x="8534708" y="0"/>
                </a:lnTo>
                <a:lnTo>
                  <a:pt x="8534708" y="4182007"/>
                </a:lnTo>
                <a:lnTo>
                  <a:pt x="0" y="4182007"/>
                </a:lnTo>
                <a:lnTo>
                  <a:pt x="0" y="0"/>
                </a:lnTo>
                <a:close/>
              </a:path>
            </a:pathLst>
          </a:custGeom>
          <a:blipFill>
            <a:blip r:embed="rId6"/>
            <a:stretch>
              <a:fillRect/>
            </a:stretch>
          </a:blipFill>
        </p:spPr>
      </p:sp>
      <p:sp>
        <p:nvSpPr>
          <p:cNvPr id="11" name="Freeform 11"/>
          <p:cNvSpPr/>
          <p:nvPr/>
        </p:nvSpPr>
        <p:spPr>
          <a:xfrm>
            <a:off x="590242" y="5295900"/>
            <a:ext cx="8534708" cy="4182007"/>
          </a:xfrm>
          <a:custGeom>
            <a:avLst/>
            <a:gdLst/>
            <a:ahLst/>
            <a:cxnLst/>
            <a:rect l="l" t="t" r="r" b="b"/>
            <a:pathLst>
              <a:path w="8534708" h="4182007">
                <a:moveTo>
                  <a:pt x="0" y="0"/>
                </a:moveTo>
                <a:lnTo>
                  <a:pt x="8534708" y="0"/>
                </a:lnTo>
                <a:lnTo>
                  <a:pt x="8534708" y="4182007"/>
                </a:lnTo>
                <a:lnTo>
                  <a:pt x="0" y="4182007"/>
                </a:lnTo>
                <a:lnTo>
                  <a:pt x="0" y="0"/>
                </a:lnTo>
                <a:close/>
              </a:path>
            </a:pathLst>
          </a:custGeom>
          <a:blipFill>
            <a:blip r:embed="rId6"/>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4728780"/>
          </a:xfrm>
          <a:custGeom>
            <a:avLst/>
            <a:gdLst/>
            <a:ahLst/>
            <a:cxnLst/>
            <a:rect l="l" t="t" r="r" b="b"/>
            <a:pathLst>
              <a:path w="18288000" h="4728780">
                <a:moveTo>
                  <a:pt x="0" y="0"/>
                </a:moveTo>
                <a:lnTo>
                  <a:pt x="18288000" y="0"/>
                </a:lnTo>
                <a:lnTo>
                  <a:pt x="18288000" y="4728780"/>
                </a:lnTo>
                <a:lnTo>
                  <a:pt x="0" y="4728780"/>
                </a:lnTo>
                <a:lnTo>
                  <a:pt x="0" y="0"/>
                </a:lnTo>
                <a:close/>
              </a:path>
            </a:pathLst>
          </a:custGeom>
          <a:blipFill>
            <a:blip r:embed="rId2"/>
            <a:stretch>
              <a:fillRect t="-81732" b="-81732"/>
            </a:stretch>
          </a:blipFill>
        </p:spPr>
      </p:sp>
      <p:grpSp>
        <p:nvGrpSpPr>
          <p:cNvPr id="3" name="Group 3"/>
          <p:cNvGrpSpPr/>
          <p:nvPr/>
        </p:nvGrpSpPr>
        <p:grpSpPr>
          <a:xfrm>
            <a:off x="437842" y="496436"/>
            <a:ext cx="17412317" cy="9294127"/>
            <a:chOff x="0" y="0"/>
            <a:chExt cx="4585960" cy="2447836"/>
          </a:xfrm>
        </p:grpSpPr>
        <p:sp>
          <p:nvSpPr>
            <p:cNvPr id="4" name="Freeform 4"/>
            <p:cNvSpPr/>
            <p:nvPr/>
          </p:nvSpPr>
          <p:spPr>
            <a:xfrm>
              <a:off x="0" y="0"/>
              <a:ext cx="4585960" cy="2447836"/>
            </a:xfrm>
            <a:custGeom>
              <a:avLst/>
              <a:gdLst/>
              <a:ahLst/>
              <a:cxnLst/>
              <a:rect l="l" t="t" r="r" b="b"/>
              <a:pathLst>
                <a:path w="4585960" h="2447836">
                  <a:moveTo>
                    <a:pt x="0" y="0"/>
                  </a:moveTo>
                  <a:lnTo>
                    <a:pt x="4585960" y="0"/>
                  </a:lnTo>
                  <a:lnTo>
                    <a:pt x="4585960" y="2447836"/>
                  </a:lnTo>
                  <a:lnTo>
                    <a:pt x="0" y="2447836"/>
                  </a:lnTo>
                  <a:close/>
                </a:path>
              </a:pathLst>
            </a:custGeom>
            <a:solidFill>
              <a:srgbClr val="FFFFFF"/>
            </a:solidFill>
          </p:spPr>
        </p:sp>
        <p:sp>
          <p:nvSpPr>
            <p:cNvPr id="5" name="TextBox 5"/>
            <p:cNvSpPr txBox="1"/>
            <p:nvPr/>
          </p:nvSpPr>
          <p:spPr>
            <a:xfrm>
              <a:off x="0" y="-47625"/>
              <a:ext cx="4585960" cy="2495461"/>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511136" y="3625255"/>
            <a:ext cx="12365189" cy="6661745"/>
          </a:xfrm>
          <a:custGeom>
            <a:avLst/>
            <a:gdLst/>
            <a:ahLst/>
            <a:cxnLst/>
            <a:rect l="l" t="t" r="r" b="b"/>
            <a:pathLst>
              <a:path w="12365189" h="6661745">
                <a:moveTo>
                  <a:pt x="0" y="0"/>
                </a:moveTo>
                <a:lnTo>
                  <a:pt x="12365189" y="0"/>
                </a:lnTo>
                <a:lnTo>
                  <a:pt x="12365189" y="6661745"/>
                </a:lnTo>
                <a:lnTo>
                  <a:pt x="0" y="6661745"/>
                </a:lnTo>
                <a:lnTo>
                  <a:pt x="0" y="0"/>
                </a:lnTo>
                <a:close/>
              </a:path>
            </a:pathLst>
          </a:custGeom>
          <a:blipFill>
            <a:blip r:embed="rId3"/>
            <a:stretch>
              <a:fillRect/>
            </a:stretch>
          </a:blipFill>
        </p:spPr>
      </p:sp>
      <p:sp>
        <p:nvSpPr>
          <p:cNvPr id="7" name="TextBox 7"/>
          <p:cNvSpPr txBox="1"/>
          <p:nvPr/>
        </p:nvSpPr>
        <p:spPr>
          <a:xfrm>
            <a:off x="6121340" y="2168157"/>
            <a:ext cx="10710374" cy="1238680"/>
          </a:xfrm>
          <a:prstGeom prst="rect">
            <a:avLst/>
          </a:prstGeom>
        </p:spPr>
        <p:txBody>
          <a:bodyPr lIns="0" tIns="0" rIns="0" bIns="0" rtlCol="0" anchor="t">
            <a:spAutoFit/>
          </a:bodyPr>
          <a:lstStyle/>
          <a:p>
            <a:pPr algn="l">
              <a:lnSpc>
                <a:spcPts val="9369"/>
              </a:lnSpc>
            </a:pPr>
            <a:r>
              <a:rPr lang="en-US" sz="9185">
                <a:solidFill>
                  <a:srgbClr val="7B8372"/>
                </a:solidFill>
                <a:latin typeface="Paalalabas Wide"/>
                <a:ea typeface="Paalalabas Wide"/>
                <a:cs typeface="Paalalabas Wide"/>
                <a:sym typeface="Paalalabas Wide"/>
              </a:rPr>
              <a:t>PROPOSED SYSTEM</a:t>
            </a:r>
          </a:p>
        </p:txBody>
      </p:sp>
      <p:sp>
        <p:nvSpPr>
          <p:cNvPr id="8" name="TextBox 8"/>
          <p:cNvSpPr txBox="1"/>
          <p:nvPr/>
        </p:nvSpPr>
        <p:spPr>
          <a:xfrm>
            <a:off x="10743560" y="3349687"/>
            <a:ext cx="6641947" cy="6440876"/>
          </a:xfrm>
          <a:prstGeom prst="rect">
            <a:avLst/>
          </a:prstGeom>
        </p:spPr>
        <p:txBody>
          <a:bodyPr lIns="0" tIns="0" rIns="0" bIns="0" rtlCol="0" anchor="t">
            <a:spAutoFit/>
          </a:bodyPr>
          <a:lstStyle/>
          <a:p>
            <a:pPr algn="just">
              <a:lnSpc>
                <a:spcPts val="4261"/>
              </a:lnSpc>
            </a:pPr>
            <a:r>
              <a:rPr lang="en-US" sz="3043">
                <a:solidFill>
                  <a:srgbClr val="7B8372"/>
                </a:solidFill>
                <a:latin typeface="Garet"/>
                <a:ea typeface="Garet"/>
                <a:cs typeface="Garet"/>
                <a:sym typeface="Garet"/>
              </a:rPr>
              <a:t>The proposed system predicts used car prices using machine learning models integrated into a Streamlit web app. Users input car details, which are processed by the Data Preprocessing class before being sent to the Price Prediction Model for price prediction. The predicted price is displayed to the user. Admins can train and optimize the model using historical data.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0" y="0"/>
            <a:ext cx="9144000" cy="4728780"/>
          </a:xfrm>
          <a:custGeom>
            <a:avLst/>
            <a:gdLst/>
            <a:ahLst/>
            <a:cxnLst/>
            <a:rect l="l" t="t" r="r" b="b"/>
            <a:pathLst>
              <a:path w="9144000" h="4728780">
                <a:moveTo>
                  <a:pt x="0" y="0"/>
                </a:moveTo>
                <a:lnTo>
                  <a:pt x="9144000" y="0"/>
                </a:lnTo>
                <a:lnTo>
                  <a:pt x="9144000" y="4728780"/>
                </a:lnTo>
                <a:lnTo>
                  <a:pt x="0" y="4728780"/>
                </a:lnTo>
                <a:lnTo>
                  <a:pt x="0" y="0"/>
                </a:lnTo>
                <a:close/>
              </a:path>
            </a:pathLst>
          </a:custGeom>
          <a:blipFill>
            <a:blip r:embed="rId2"/>
            <a:stretch>
              <a:fillRect t="-15866" b="-15866"/>
            </a:stretch>
          </a:blipFill>
        </p:spPr>
      </p:sp>
      <p:grpSp>
        <p:nvGrpSpPr>
          <p:cNvPr id="3" name="Group 3"/>
          <p:cNvGrpSpPr/>
          <p:nvPr/>
        </p:nvGrpSpPr>
        <p:grpSpPr>
          <a:xfrm>
            <a:off x="437841" y="496436"/>
            <a:ext cx="17412317" cy="9294127"/>
            <a:chOff x="0" y="0"/>
            <a:chExt cx="4585960" cy="2447836"/>
          </a:xfrm>
        </p:grpSpPr>
        <p:sp>
          <p:nvSpPr>
            <p:cNvPr id="4" name="Freeform 4"/>
            <p:cNvSpPr/>
            <p:nvPr/>
          </p:nvSpPr>
          <p:spPr>
            <a:xfrm>
              <a:off x="0" y="0"/>
              <a:ext cx="4585960" cy="2447836"/>
            </a:xfrm>
            <a:custGeom>
              <a:avLst/>
              <a:gdLst/>
              <a:ahLst/>
              <a:cxnLst/>
              <a:rect l="l" t="t" r="r" b="b"/>
              <a:pathLst>
                <a:path w="4585960" h="2447836">
                  <a:moveTo>
                    <a:pt x="0" y="0"/>
                  </a:moveTo>
                  <a:lnTo>
                    <a:pt x="4585960" y="0"/>
                  </a:lnTo>
                  <a:lnTo>
                    <a:pt x="4585960" y="2447836"/>
                  </a:lnTo>
                  <a:lnTo>
                    <a:pt x="0" y="2447836"/>
                  </a:lnTo>
                  <a:close/>
                </a:path>
              </a:pathLst>
            </a:custGeom>
            <a:solidFill>
              <a:srgbClr val="FFFFFF"/>
            </a:solidFill>
          </p:spPr>
        </p:sp>
        <p:sp>
          <p:nvSpPr>
            <p:cNvPr id="5" name="TextBox 5"/>
            <p:cNvSpPr txBox="1"/>
            <p:nvPr/>
          </p:nvSpPr>
          <p:spPr>
            <a:xfrm>
              <a:off x="0" y="-47625"/>
              <a:ext cx="4585960" cy="2495461"/>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762715" y="2248922"/>
            <a:ext cx="9743758" cy="1238680"/>
          </a:xfrm>
          <a:prstGeom prst="rect">
            <a:avLst/>
          </a:prstGeom>
        </p:spPr>
        <p:txBody>
          <a:bodyPr lIns="0" tIns="0" rIns="0" bIns="0" rtlCol="0" anchor="t">
            <a:spAutoFit/>
          </a:bodyPr>
          <a:lstStyle/>
          <a:p>
            <a:pPr algn="l">
              <a:lnSpc>
                <a:spcPts val="9369"/>
              </a:lnSpc>
            </a:pPr>
            <a:r>
              <a:rPr lang="en-US" sz="9185" dirty="0">
                <a:solidFill>
                  <a:srgbClr val="7B8372"/>
                </a:solidFill>
                <a:latin typeface="Paalalabas Wide"/>
                <a:ea typeface="Paalalabas Wide"/>
                <a:cs typeface="Paalalabas Wide"/>
                <a:sym typeface="Paalalabas Wide"/>
              </a:rPr>
              <a:t>SCOPE</a:t>
            </a:r>
          </a:p>
        </p:txBody>
      </p:sp>
      <p:sp>
        <p:nvSpPr>
          <p:cNvPr id="7" name="TextBox 7"/>
          <p:cNvSpPr txBox="1"/>
          <p:nvPr/>
        </p:nvSpPr>
        <p:spPr>
          <a:xfrm>
            <a:off x="1028700" y="3402894"/>
            <a:ext cx="10799584" cy="5819798"/>
          </a:xfrm>
          <a:prstGeom prst="rect">
            <a:avLst/>
          </a:prstGeom>
        </p:spPr>
        <p:txBody>
          <a:bodyPr lIns="0" tIns="0" rIns="0" bIns="0" rtlCol="0" anchor="t">
            <a:spAutoFit/>
          </a:bodyPr>
          <a:lstStyle/>
          <a:p>
            <a:pPr algn="just">
              <a:lnSpc>
                <a:spcPts val="3532"/>
              </a:lnSpc>
            </a:pPr>
            <a:r>
              <a:rPr lang="en-US" sz="2522" dirty="0">
                <a:solidFill>
                  <a:srgbClr val="7B8372"/>
                </a:solidFill>
                <a:latin typeface="Garet"/>
                <a:ea typeface="Garet"/>
                <a:cs typeface="Garet"/>
                <a:sym typeface="Garet"/>
              </a:rPr>
              <a:t>The scope of this project includes developing a machine learning-based system for predicting the prices of used cars based on key features such as make, model, year, fuel type, transmission, and kilometers driven. The project will involve creating a user-friendly </a:t>
            </a:r>
            <a:r>
              <a:rPr lang="en-US" sz="2522" dirty="0" err="1">
                <a:solidFill>
                  <a:srgbClr val="7B8372"/>
                </a:solidFill>
                <a:latin typeface="Garet"/>
                <a:ea typeface="Garet"/>
                <a:cs typeface="Garet"/>
                <a:sym typeface="Garet"/>
              </a:rPr>
              <a:t>Streamlit</a:t>
            </a:r>
            <a:r>
              <a:rPr lang="en-US" sz="2522" dirty="0">
                <a:solidFill>
                  <a:srgbClr val="7B8372"/>
                </a:solidFill>
                <a:latin typeface="Garet"/>
                <a:ea typeface="Garet"/>
                <a:cs typeface="Garet"/>
                <a:sym typeface="Garet"/>
              </a:rPr>
              <a:t> web application that allows customers and sales representatives to input car details and receive instant price predictions. Additionally, the system will support the training and optimization of the model using historical car data. The application will be deployed on a web server for easy access and real-time predictions. The system aims to streamline the used car pricing process, providing a reliable and accessible tool for better decision-making in the automotive market.</a:t>
            </a:r>
          </a:p>
        </p:txBody>
      </p:sp>
      <p:sp>
        <p:nvSpPr>
          <p:cNvPr id="8" name="Freeform 8"/>
          <p:cNvSpPr/>
          <p:nvPr/>
        </p:nvSpPr>
        <p:spPr>
          <a:xfrm>
            <a:off x="12152373" y="5143500"/>
            <a:ext cx="8534708" cy="4182007"/>
          </a:xfrm>
          <a:custGeom>
            <a:avLst/>
            <a:gdLst/>
            <a:ahLst/>
            <a:cxnLst/>
            <a:rect l="l" t="t" r="r" b="b"/>
            <a:pathLst>
              <a:path w="8534708" h="4182007">
                <a:moveTo>
                  <a:pt x="0" y="0"/>
                </a:moveTo>
                <a:lnTo>
                  <a:pt x="8534709" y="0"/>
                </a:lnTo>
                <a:lnTo>
                  <a:pt x="8534709" y="4182007"/>
                </a:lnTo>
                <a:lnTo>
                  <a:pt x="0" y="4182007"/>
                </a:lnTo>
                <a:lnTo>
                  <a:pt x="0" y="0"/>
                </a:lnTo>
                <a:close/>
              </a:path>
            </a:pathLst>
          </a:custGeom>
          <a:blipFill>
            <a:blip r:embed="rId3"/>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144000" cy="4728780"/>
          </a:xfrm>
          <a:custGeom>
            <a:avLst/>
            <a:gdLst/>
            <a:ahLst/>
            <a:cxnLst/>
            <a:rect l="l" t="t" r="r" b="b"/>
            <a:pathLst>
              <a:path w="9144000" h="4728780">
                <a:moveTo>
                  <a:pt x="0" y="0"/>
                </a:moveTo>
                <a:lnTo>
                  <a:pt x="9144000" y="0"/>
                </a:lnTo>
                <a:lnTo>
                  <a:pt x="9144000" y="4728780"/>
                </a:lnTo>
                <a:lnTo>
                  <a:pt x="0" y="4728780"/>
                </a:lnTo>
                <a:lnTo>
                  <a:pt x="0" y="0"/>
                </a:lnTo>
                <a:close/>
              </a:path>
            </a:pathLst>
          </a:custGeom>
          <a:blipFill>
            <a:blip r:embed="rId3"/>
            <a:stretch>
              <a:fillRect t="-15866" b="-15866"/>
            </a:stretch>
          </a:blipFill>
        </p:spPr>
      </p:sp>
      <p:grpSp>
        <p:nvGrpSpPr>
          <p:cNvPr id="3" name="Group 3"/>
          <p:cNvGrpSpPr/>
          <p:nvPr/>
        </p:nvGrpSpPr>
        <p:grpSpPr>
          <a:xfrm>
            <a:off x="437842" y="496436"/>
            <a:ext cx="17412317" cy="9294127"/>
            <a:chOff x="0" y="0"/>
            <a:chExt cx="4585960" cy="2447836"/>
          </a:xfrm>
        </p:grpSpPr>
        <p:sp>
          <p:nvSpPr>
            <p:cNvPr id="4" name="Freeform 4"/>
            <p:cNvSpPr/>
            <p:nvPr/>
          </p:nvSpPr>
          <p:spPr>
            <a:xfrm>
              <a:off x="0" y="0"/>
              <a:ext cx="4585960" cy="2447836"/>
            </a:xfrm>
            <a:custGeom>
              <a:avLst/>
              <a:gdLst/>
              <a:ahLst/>
              <a:cxnLst/>
              <a:rect l="l" t="t" r="r" b="b"/>
              <a:pathLst>
                <a:path w="4585960" h="2447836">
                  <a:moveTo>
                    <a:pt x="0" y="0"/>
                  </a:moveTo>
                  <a:lnTo>
                    <a:pt x="4585960" y="0"/>
                  </a:lnTo>
                  <a:lnTo>
                    <a:pt x="4585960" y="2447836"/>
                  </a:lnTo>
                  <a:lnTo>
                    <a:pt x="0" y="2447836"/>
                  </a:lnTo>
                  <a:close/>
                </a:path>
              </a:pathLst>
            </a:custGeom>
            <a:solidFill>
              <a:srgbClr val="FFFFFF"/>
            </a:solidFill>
          </p:spPr>
        </p:sp>
        <p:sp>
          <p:nvSpPr>
            <p:cNvPr id="5" name="TextBox 5"/>
            <p:cNvSpPr txBox="1"/>
            <p:nvPr/>
          </p:nvSpPr>
          <p:spPr>
            <a:xfrm>
              <a:off x="0" y="-28575"/>
              <a:ext cx="4585960" cy="2476411"/>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894600" y="8333646"/>
            <a:ext cx="794422" cy="563318"/>
          </a:xfrm>
          <a:custGeom>
            <a:avLst/>
            <a:gdLst/>
            <a:ahLst/>
            <a:cxnLst/>
            <a:rect l="l" t="t" r="r" b="b"/>
            <a:pathLst>
              <a:path w="794422" h="563318">
                <a:moveTo>
                  <a:pt x="0" y="0"/>
                </a:moveTo>
                <a:lnTo>
                  <a:pt x="794422" y="0"/>
                </a:lnTo>
                <a:lnTo>
                  <a:pt x="794422" y="563318"/>
                </a:lnTo>
                <a:lnTo>
                  <a:pt x="0" y="5633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5218625" y="1356556"/>
            <a:ext cx="9743758" cy="1238680"/>
          </a:xfrm>
          <a:prstGeom prst="rect">
            <a:avLst/>
          </a:prstGeom>
        </p:spPr>
        <p:txBody>
          <a:bodyPr lIns="0" tIns="0" rIns="0" bIns="0" rtlCol="0" anchor="t">
            <a:spAutoFit/>
          </a:bodyPr>
          <a:lstStyle/>
          <a:p>
            <a:pPr algn="l">
              <a:lnSpc>
                <a:spcPts val="9369"/>
              </a:lnSpc>
            </a:pPr>
            <a:r>
              <a:rPr lang="en-US" sz="9185" dirty="0">
                <a:solidFill>
                  <a:srgbClr val="7B8372"/>
                </a:solidFill>
                <a:latin typeface="Paalalabas Wide"/>
                <a:ea typeface="Paalalabas Wide"/>
                <a:cs typeface="Paalalabas Wide"/>
                <a:sym typeface="Paalalabas Wide"/>
              </a:rPr>
              <a:t>FEATURES</a:t>
            </a:r>
          </a:p>
        </p:txBody>
      </p:sp>
      <p:sp>
        <p:nvSpPr>
          <p:cNvPr id="14" name="TextBox 13">
            <a:extLst>
              <a:ext uri="{FF2B5EF4-FFF2-40B4-BE49-F238E27FC236}">
                <a16:creationId xmlns:a16="http://schemas.microsoft.com/office/drawing/2014/main" id="{E88F85F2-63E2-AE95-0818-C27F39556EAA}"/>
              </a:ext>
            </a:extLst>
          </p:cNvPr>
          <p:cNvSpPr txBox="1"/>
          <p:nvPr/>
        </p:nvSpPr>
        <p:spPr>
          <a:xfrm>
            <a:off x="2362199" y="3162300"/>
            <a:ext cx="12600183" cy="4888518"/>
          </a:xfrm>
          <a:prstGeom prst="rect">
            <a:avLst/>
          </a:prstGeom>
          <a:noFill/>
        </p:spPr>
        <p:txBody>
          <a:bodyPr wrap="square">
            <a:spAutoFit/>
          </a:bodyPr>
          <a:lstStyle/>
          <a:p>
            <a:pPr algn="just">
              <a:lnSpc>
                <a:spcPts val="3439"/>
              </a:lnSpc>
            </a:pPr>
            <a:r>
              <a:rPr lang="en-US" sz="2800" dirty="0">
                <a:solidFill>
                  <a:srgbClr val="7B8372"/>
                </a:solidFill>
                <a:latin typeface="Garet"/>
                <a:ea typeface="Garet"/>
                <a:cs typeface="Garet"/>
                <a:sym typeface="Garet"/>
              </a:rPr>
              <a:t>• </a:t>
            </a:r>
            <a:r>
              <a:rPr lang="en-US" sz="3200" b="1" dirty="0">
                <a:solidFill>
                  <a:srgbClr val="7B8372"/>
                </a:solidFill>
                <a:latin typeface="Garet"/>
                <a:ea typeface="Garet"/>
                <a:cs typeface="Garet"/>
                <a:sym typeface="Garet"/>
              </a:rPr>
              <a:t>User Input Interface: </a:t>
            </a:r>
          </a:p>
          <a:p>
            <a:pPr algn="just">
              <a:lnSpc>
                <a:spcPts val="3439"/>
              </a:lnSpc>
            </a:pPr>
            <a:r>
              <a:rPr lang="en-US" sz="2800" dirty="0">
                <a:solidFill>
                  <a:srgbClr val="7B8372"/>
                </a:solidFill>
                <a:latin typeface="Garet"/>
                <a:ea typeface="Garet"/>
                <a:cs typeface="Garet"/>
                <a:sym typeface="Garet"/>
              </a:rPr>
              <a:t>The application provides an intuitive interface for users to input car details such as make, model, year, fuel type, transmission, kilometers driven, number of owners, and city. </a:t>
            </a:r>
          </a:p>
          <a:p>
            <a:pPr algn="just">
              <a:lnSpc>
                <a:spcPts val="3439"/>
              </a:lnSpc>
            </a:pPr>
            <a:r>
              <a:rPr lang="en-US" sz="2800" dirty="0">
                <a:solidFill>
                  <a:srgbClr val="7B8372"/>
                </a:solidFill>
                <a:latin typeface="Garet"/>
                <a:ea typeface="Garet"/>
                <a:cs typeface="Garet"/>
                <a:sym typeface="Garet"/>
              </a:rPr>
              <a:t>• </a:t>
            </a:r>
            <a:r>
              <a:rPr lang="en-US" sz="3200" b="1" dirty="0">
                <a:solidFill>
                  <a:srgbClr val="7B8372"/>
                </a:solidFill>
                <a:latin typeface="Garet"/>
                <a:ea typeface="Garet"/>
                <a:cs typeface="Garet"/>
                <a:sym typeface="Garet"/>
              </a:rPr>
              <a:t>Price Prediction: </a:t>
            </a:r>
          </a:p>
          <a:p>
            <a:pPr algn="just">
              <a:lnSpc>
                <a:spcPts val="3439"/>
              </a:lnSpc>
            </a:pPr>
            <a:r>
              <a:rPr lang="en-US" sz="2800" dirty="0">
                <a:solidFill>
                  <a:srgbClr val="7B8372"/>
                </a:solidFill>
                <a:latin typeface="Garet"/>
                <a:ea typeface="Garet"/>
                <a:cs typeface="Garet"/>
                <a:sym typeface="Garet"/>
              </a:rPr>
              <a:t>Upon receiving user inputs, the application leverages the trained Random Forest model to predict the car's price. The predicted price is displayed instantly, enhancing the user experience. </a:t>
            </a:r>
          </a:p>
          <a:p>
            <a:pPr algn="just">
              <a:lnSpc>
                <a:spcPts val="3439"/>
              </a:lnSpc>
            </a:pPr>
            <a:r>
              <a:rPr lang="en-US" sz="2800" dirty="0">
                <a:solidFill>
                  <a:srgbClr val="7B8372"/>
                </a:solidFill>
                <a:latin typeface="Garet"/>
                <a:ea typeface="Garet"/>
                <a:cs typeface="Garet"/>
                <a:sym typeface="Garet"/>
              </a:rPr>
              <a:t>• </a:t>
            </a:r>
            <a:r>
              <a:rPr lang="en-US" sz="3200" b="1" dirty="0">
                <a:solidFill>
                  <a:srgbClr val="7B8372"/>
                </a:solidFill>
                <a:latin typeface="Garet"/>
                <a:ea typeface="Garet"/>
                <a:cs typeface="Garet"/>
                <a:sym typeface="Garet"/>
              </a:rPr>
              <a:t>Visualizations: </a:t>
            </a:r>
          </a:p>
          <a:p>
            <a:pPr algn="just">
              <a:lnSpc>
                <a:spcPts val="3439"/>
              </a:lnSpc>
            </a:pPr>
            <a:r>
              <a:rPr lang="en-US" sz="2800" dirty="0">
                <a:solidFill>
                  <a:srgbClr val="7B8372"/>
                </a:solidFill>
                <a:latin typeface="Garet"/>
                <a:ea typeface="Garet"/>
                <a:cs typeface="Garet"/>
                <a:sym typeface="Garet"/>
              </a:rPr>
              <a:t>The application includes visualizations to help users understand the impact of various features on car pricing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485560"/>
            <a:ext cx="15800590" cy="1238680"/>
          </a:xfrm>
          <a:prstGeom prst="rect">
            <a:avLst/>
          </a:prstGeom>
        </p:spPr>
        <p:txBody>
          <a:bodyPr lIns="0" tIns="0" rIns="0" bIns="0" rtlCol="0" anchor="t">
            <a:spAutoFit/>
          </a:bodyPr>
          <a:lstStyle/>
          <a:p>
            <a:pPr algn="l">
              <a:lnSpc>
                <a:spcPts val="9369"/>
              </a:lnSpc>
            </a:pPr>
            <a:r>
              <a:rPr lang="en-US" sz="9185">
                <a:solidFill>
                  <a:srgbClr val="7B8372"/>
                </a:solidFill>
                <a:latin typeface="Paalalabas Wide"/>
                <a:ea typeface="Paalalabas Wide"/>
                <a:cs typeface="Paalalabas Wide"/>
                <a:sym typeface="Paalalabas Wide"/>
              </a:rPr>
              <a:t>FUNCTIONAL REQUIREMENTS</a:t>
            </a:r>
          </a:p>
        </p:txBody>
      </p:sp>
      <p:sp>
        <p:nvSpPr>
          <p:cNvPr id="3" name="TextBox 3"/>
          <p:cNvSpPr txBox="1"/>
          <p:nvPr/>
        </p:nvSpPr>
        <p:spPr>
          <a:xfrm>
            <a:off x="299345" y="2029129"/>
            <a:ext cx="17259300" cy="7565533"/>
          </a:xfrm>
          <a:prstGeom prst="rect">
            <a:avLst/>
          </a:prstGeom>
        </p:spPr>
        <p:txBody>
          <a:bodyPr lIns="0" tIns="0" rIns="0" bIns="0" rtlCol="0" anchor="t">
            <a:spAutoFit/>
          </a:bodyPr>
          <a:lstStyle/>
          <a:p>
            <a:pPr marL="566299" lvl="1" indent="-283149" algn="just">
              <a:lnSpc>
                <a:spcPts val="3672"/>
              </a:lnSpc>
              <a:buFont typeface="Arial"/>
              <a:buChar char="•"/>
            </a:pPr>
            <a:r>
              <a:rPr lang="en-US" sz="2622" b="1" dirty="0">
                <a:solidFill>
                  <a:srgbClr val="7B8372"/>
                </a:solidFill>
                <a:latin typeface="Garet Bold"/>
                <a:ea typeface="Garet Bold"/>
                <a:cs typeface="Garet Bold"/>
                <a:sym typeface="Garet Bold"/>
              </a:rPr>
              <a:t>pandas: </a:t>
            </a:r>
            <a:r>
              <a:rPr lang="en-US" sz="2400" dirty="0">
                <a:solidFill>
                  <a:srgbClr val="7B8372"/>
                </a:solidFill>
                <a:latin typeface="Garet" panose="020B0604020202020204" charset="0"/>
                <a:ea typeface="Garet Bold"/>
                <a:cs typeface="Garet Bold"/>
                <a:sym typeface="Garet Bold"/>
              </a:rPr>
              <a:t>Used for data manipulation and analysis, such as cleaning raw data, handling missing values, and organizing the dataset for machine learning.</a:t>
            </a:r>
          </a:p>
          <a:p>
            <a:pPr marL="566299" lvl="1" indent="-283149" algn="just">
              <a:lnSpc>
                <a:spcPts val="3672"/>
              </a:lnSpc>
              <a:buFont typeface="Arial"/>
              <a:buChar char="•"/>
            </a:pPr>
            <a:r>
              <a:rPr lang="en-US" sz="2622" b="1" dirty="0" err="1">
                <a:solidFill>
                  <a:srgbClr val="7B8372"/>
                </a:solidFill>
                <a:latin typeface="Garet Bold"/>
                <a:ea typeface="Garet Bold"/>
                <a:cs typeface="Garet Bold"/>
                <a:sym typeface="Garet Bold"/>
              </a:rPr>
              <a:t>numpy</a:t>
            </a:r>
            <a:r>
              <a:rPr lang="en-US" sz="2622" b="1" dirty="0">
                <a:solidFill>
                  <a:srgbClr val="7B8372"/>
                </a:solidFill>
                <a:latin typeface="Garet Bold"/>
                <a:ea typeface="Garet Bold"/>
                <a:cs typeface="Garet Bold"/>
                <a:sym typeface="Garet Bold"/>
              </a:rPr>
              <a:t>: </a:t>
            </a:r>
            <a:r>
              <a:rPr lang="en-US" sz="2400" b="1" dirty="0">
                <a:solidFill>
                  <a:srgbClr val="7B8372"/>
                </a:solidFill>
                <a:latin typeface="Garet" panose="020B0604020202020204" charset="0"/>
                <a:ea typeface="Garet Bold"/>
                <a:cs typeface="Garet Bold"/>
                <a:sym typeface="Garet Bold"/>
              </a:rPr>
              <a:t>Provides support for numerical operations, including matrix calculations and array manipulations required for preprocessing and model training.</a:t>
            </a:r>
          </a:p>
          <a:p>
            <a:pPr marL="566299" lvl="1" indent="-283149" algn="just">
              <a:lnSpc>
                <a:spcPts val="3672"/>
              </a:lnSpc>
              <a:buFont typeface="Arial"/>
              <a:buChar char="•"/>
            </a:pPr>
            <a:r>
              <a:rPr lang="en-US" sz="2622" b="1" dirty="0">
                <a:solidFill>
                  <a:srgbClr val="7B8372"/>
                </a:solidFill>
                <a:latin typeface="Garet Bold"/>
                <a:ea typeface="Garet Bold"/>
                <a:cs typeface="Garet Bold"/>
                <a:sym typeface="Garet Bold"/>
              </a:rPr>
              <a:t>scikit-learn</a:t>
            </a:r>
            <a:r>
              <a:rPr lang="en-US" sz="2622" b="1" dirty="0">
                <a:solidFill>
                  <a:srgbClr val="7B8372"/>
                </a:solidFill>
                <a:latin typeface="Garet" panose="020B0604020202020204" charset="0"/>
                <a:ea typeface="Garet Bold"/>
                <a:cs typeface="Garet Bold"/>
                <a:sym typeface="Garet Bold"/>
              </a:rPr>
              <a:t>: </a:t>
            </a:r>
            <a:r>
              <a:rPr lang="en-US" sz="2400" dirty="0">
                <a:solidFill>
                  <a:srgbClr val="7B8372"/>
                </a:solidFill>
                <a:latin typeface="Garet" panose="020B0604020202020204" charset="0"/>
                <a:ea typeface="Garet Bold"/>
                <a:cs typeface="Garet Bold"/>
                <a:sym typeface="Garet Bold"/>
              </a:rPr>
              <a:t>Implements various machine learning algorithms, including Random Forest and Linear Regression. It also supports model evaluation, hyperparameter tuning, and splitting data into training and testing sets.</a:t>
            </a:r>
          </a:p>
          <a:p>
            <a:pPr marL="566299" lvl="1" indent="-283149" algn="just">
              <a:lnSpc>
                <a:spcPts val="3672"/>
              </a:lnSpc>
              <a:buFont typeface="Arial"/>
              <a:buChar char="•"/>
            </a:pPr>
            <a:r>
              <a:rPr lang="en-US" sz="2622" b="1" dirty="0">
                <a:solidFill>
                  <a:srgbClr val="7B8372"/>
                </a:solidFill>
                <a:latin typeface="Garet Bold"/>
                <a:ea typeface="Garet Bold"/>
                <a:cs typeface="Garet Bold"/>
                <a:sym typeface="Garet Bold"/>
              </a:rPr>
              <a:t>Matplotlib: </a:t>
            </a:r>
            <a:r>
              <a:rPr lang="en-US" sz="2400" b="1" dirty="0">
                <a:solidFill>
                  <a:srgbClr val="7B8372"/>
                </a:solidFill>
                <a:latin typeface="Garet" panose="020B0604020202020204" charset="0"/>
                <a:ea typeface="Garet Bold"/>
                <a:cs typeface="Garet Bold"/>
                <a:sym typeface="Garet Bold"/>
              </a:rPr>
              <a:t>A visualization library used for creating graphs and plots to analyze trends in car features during Exploratory Data Analysis (EDA).</a:t>
            </a:r>
          </a:p>
          <a:p>
            <a:pPr marL="566299" lvl="1" indent="-283149" algn="just">
              <a:lnSpc>
                <a:spcPts val="3672"/>
              </a:lnSpc>
              <a:buFont typeface="Arial"/>
              <a:buChar char="•"/>
            </a:pPr>
            <a:r>
              <a:rPr lang="en-US" sz="2622" b="1" dirty="0" err="1">
                <a:solidFill>
                  <a:srgbClr val="7B8372"/>
                </a:solidFill>
                <a:latin typeface="Garet Bold"/>
                <a:ea typeface="Garet Bold"/>
                <a:cs typeface="Garet Bold"/>
                <a:sym typeface="Garet Bold"/>
              </a:rPr>
              <a:t>Streamlit</a:t>
            </a:r>
            <a:r>
              <a:rPr lang="en-US" sz="2622" b="1" dirty="0">
                <a:solidFill>
                  <a:srgbClr val="7B8372"/>
                </a:solidFill>
                <a:latin typeface="Garet Bold"/>
                <a:ea typeface="Garet Bold"/>
                <a:cs typeface="Garet Bold"/>
                <a:sym typeface="Garet Bold"/>
              </a:rPr>
              <a:t>: </a:t>
            </a:r>
            <a:r>
              <a:rPr lang="en-US" sz="2400" b="1" dirty="0">
                <a:solidFill>
                  <a:srgbClr val="7B8372"/>
                </a:solidFill>
                <a:latin typeface="Garet" panose="020B0604020202020204" charset="0"/>
                <a:ea typeface="Garet Bold"/>
                <a:cs typeface="Garet Bold"/>
                <a:sym typeface="Garet Bold"/>
              </a:rPr>
              <a:t>Provides an interactive web-based interface for users to input car specifications and view the predicted price in real time.</a:t>
            </a:r>
          </a:p>
          <a:p>
            <a:pPr marL="566299" lvl="1" indent="-283149" algn="just">
              <a:lnSpc>
                <a:spcPts val="3672"/>
              </a:lnSpc>
              <a:buFont typeface="Arial"/>
              <a:buChar char="•"/>
            </a:pPr>
            <a:r>
              <a:rPr lang="en-US" sz="2622" b="1" dirty="0" err="1">
                <a:solidFill>
                  <a:srgbClr val="7B8372"/>
                </a:solidFill>
                <a:latin typeface="Garet Bold"/>
                <a:ea typeface="Garet Bold"/>
                <a:cs typeface="Garet Bold"/>
                <a:sym typeface="Garet Bold"/>
              </a:rPr>
              <a:t>Jupyter</a:t>
            </a:r>
            <a:r>
              <a:rPr lang="en-US" sz="2622" b="1" dirty="0">
                <a:solidFill>
                  <a:srgbClr val="7B8372"/>
                </a:solidFill>
                <a:latin typeface="Garet Bold"/>
                <a:ea typeface="Garet Bold"/>
                <a:cs typeface="Garet Bold"/>
                <a:sym typeface="Garet Bold"/>
              </a:rPr>
              <a:t> Notebook:</a:t>
            </a:r>
            <a:r>
              <a:rPr lang="en-US" sz="2400" b="1" dirty="0">
                <a:solidFill>
                  <a:srgbClr val="7B8372"/>
                </a:solidFill>
                <a:latin typeface="Garet Bold"/>
                <a:ea typeface="Garet Bold"/>
                <a:cs typeface="Garet Bold"/>
                <a:sym typeface="Garet Bold"/>
              </a:rPr>
              <a:t> </a:t>
            </a:r>
            <a:r>
              <a:rPr lang="en-US" sz="2400" b="1" dirty="0">
                <a:solidFill>
                  <a:srgbClr val="7B8372"/>
                </a:solidFill>
                <a:latin typeface="Garet" panose="020B0604020202020204" charset="0"/>
                <a:ea typeface="Garet Bold"/>
                <a:cs typeface="Garet Bold"/>
                <a:sym typeface="Garet Bold"/>
              </a:rPr>
              <a:t>Documents the end-to-end process of the project, including data cleaning, feature engineering, model training, and evaluation. It serves as a development and analysis environment.</a:t>
            </a:r>
          </a:p>
          <a:p>
            <a:pPr marL="566299" lvl="1" indent="-283149" algn="just">
              <a:lnSpc>
                <a:spcPts val="3672"/>
              </a:lnSpc>
              <a:buFont typeface="Arial"/>
              <a:buChar char="•"/>
            </a:pPr>
            <a:r>
              <a:rPr lang="en-US" sz="2622" b="1" dirty="0">
                <a:solidFill>
                  <a:srgbClr val="7B8372"/>
                </a:solidFill>
                <a:latin typeface="Garet Bold"/>
                <a:ea typeface="Garet Bold"/>
                <a:cs typeface="Garet Bold"/>
                <a:sym typeface="Garet Bold"/>
              </a:rPr>
              <a:t>Python 3.7+:</a:t>
            </a:r>
            <a:r>
              <a:rPr lang="en-US" sz="2400" b="1" dirty="0">
                <a:solidFill>
                  <a:srgbClr val="7B8372"/>
                </a:solidFill>
                <a:latin typeface="Garet" panose="020B0604020202020204" charset="0"/>
                <a:ea typeface="Garet Bold"/>
                <a:cs typeface="Garet Bold"/>
                <a:sym typeface="Garet Bold"/>
              </a:rPr>
              <a:t>The base programming language for developing and running the machine learning model and application.</a:t>
            </a:r>
            <a:endParaRPr lang="en-US" sz="2400" dirty="0">
              <a:solidFill>
                <a:srgbClr val="7B8372"/>
              </a:solidFill>
              <a:latin typeface="Garet" panose="020B0604020202020204" charset="0"/>
              <a:ea typeface="Garet"/>
              <a:cs typeface="Garet"/>
              <a:sym typeface="Gare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11873" y="924726"/>
            <a:ext cx="18288000" cy="1238680"/>
          </a:xfrm>
          <a:prstGeom prst="rect">
            <a:avLst/>
          </a:prstGeom>
        </p:spPr>
        <p:txBody>
          <a:bodyPr lIns="0" tIns="0" rIns="0" bIns="0" rtlCol="0" anchor="t">
            <a:spAutoFit/>
          </a:bodyPr>
          <a:lstStyle/>
          <a:p>
            <a:pPr algn="l">
              <a:lnSpc>
                <a:spcPts val="9369"/>
              </a:lnSpc>
            </a:pPr>
            <a:r>
              <a:rPr lang="en-US" sz="9185" dirty="0">
                <a:solidFill>
                  <a:srgbClr val="7B8372"/>
                </a:solidFill>
                <a:latin typeface="Paalalabas Wide"/>
                <a:ea typeface="Paalalabas Wide"/>
                <a:cs typeface="Paalalabas Wide"/>
                <a:sym typeface="Paalalabas Wide"/>
              </a:rPr>
              <a:t>NON-FUNCTIONAL REQUIREMENTS</a:t>
            </a:r>
          </a:p>
        </p:txBody>
      </p:sp>
      <p:sp>
        <p:nvSpPr>
          <p:cNvPr id="3" name="TextBox 3"/>
          <p:cNvSpPr txBox="1"/>
          <p:nvPr/>
        </p:nvSpPr>
        <p:spPr>
          <a:xfrm>
            <a:off x="323452" y="2675226"/>
            <a:ext cx="16935848" cy="6520568"/>
          </a:xfrm>
          <a:prstGeom prst="rect">
            <a:avLst/>
          </a:prstGeom>
        </p:spPr>
        <p:txBody>
          <a:bodyPr lIns="0" tIns="0" rIns="0" bIns="0" rtlCol="0" anchor="t">
            <a:spAutoFit/>
          </a:bodyPr>
          <a:lstStyle/>
          <a:p>
            <a:pPr marL="663633" lvl="1" indent="-331817" algn="just">
              <a:lnSpc>
                <a:spcPts val="4303"/>
              </a:lnSpc>
              <a:buFont typeface="Arial"/>
              <a:buChar char="•"/>
            </a:pPr>
            <a:r>
              <a:rPr lang="en-US" sz="3073" b="1" dirty="0">
                <a:solidFill>
                  <a:srgbClr val="7B8372"/>
                </a:solidFill>
                <a:latin typeface="Garet Bold"/>
                <a:ea typeface="Garet Bold"/>
                <a:cs typeface="Garet Bold"/>
                <a:sym typeface="Garet Bold"/>
              </a:rPr>
              <a:t>Performance: </a:t>
            </a:r>
            <a:r>
              <a:rPr lang="en-US" sz="3073" dirty="0">
                <a:solidFill>
                  <a:srgbClr val="7B8372"/>
                </a:solidFill>
                <a:latin typeface="Garet"/>
                <a:ea typeface="Garet"/>
                <a:cs typeface="Garet"/>
                <a:sym typeface="Garet"/>
              </a:rPr>
              <a:t>The system must provide real-time car price predictions with minimal latency.</a:t>
            </a:r>
          </a:p>
          <a:p>
            <a:pPr marL="663633" lvl="1" indent="-331817" algn="just">
              <a:lnSpc>
                <a:spcPts val="4303"/>
              </a:lnSpc>
              <a:buFont typeface="Arial"/>
              <a:buChar char="•"/>
            </a:pPr>
            <a:r>
              <a:rPr lang="en-US" sz="3073" b="1" dirty="0">
                <a:solidFill>
                  <a:srgbClr val="7B8372"/>
                </a:solidFill>
                <a:latin typeface="Garet Bold"/>
                <a:ea typeface="Garet Bold"/>
                <a:cs typeface="Garet Bold"/>
                <a:sym typeface="Garet Bold"/>
              </a:rPr>
              <a:t>Scalability: </a:t>
            </a:r>
            <a:r>
              <a:rPr lang="en-US" sz="3073" dirty="0">
                <a:solidFill>
                  <a:srgbClr val="7B8372"/>
                </a:solidFill>
                <a:latin typeface="Garet"/>
                <a:ea typeface="Garet"/>
                <a:cs typeface="Garet"/>
                <a:sym typeface="Garet"/>
              </a:rPr>
              <a:t>The system must handle increasing numbers of users and car data without performance degradation.</a:t>
            </a:r>
          </a:p>
          <a:p>
            <a:pPr marL="663633" lvl="1" indent="-331817" algn="just">
              <a:lnSpc>
                <a:spcPts val="4303"/>
              </a:lnSpc>
              <a:buFont typeface="Arial"/>
              <a:buChar char="•"/>
            </a:pPr>
            <a:r>
              <a:rPr lang="en-US" sz="3073" b="1" dirty="0">
                <a:solidFill>
                  <a:srgbClr val="7B8372"/>
                </a:solidFill>
                <a:latin typeface="Garet Bold"/>
                <a:ea typeface="Garet Bold"/>
                <a:cs typeface="Garet Bold"/>
                <a:sym typeface="Garet Bold"/>
              </a:rPr>
              <a:t>Reliability: </a:t>
            </a:r>
            <a:r>
              <a:rPr lang="en-US" sz="3073" dirty="0">
                <a:solidFill>
                  <a:srgbClr val="7B8372"/>
                </a:solidFill>
                <a:latin typeface="Garet"/>
                <a:ea typeface="Garet"/>
                <a:cs typeface="Garet"/>
                <a:sym typeface="Garet"/>
              </a:rPr>
              <a:t>The system must ensure continuous availability and accuracy of predictions under all conditions</a:t>
            </a:r>
            <a:r>
              <a:rPr lang="en-US" sz="3073" b="1" dirty="0">
                <a:solidFill>
                  <a:srgbClr val="7B8372"/>
                </a:solidFill>
                <a:latin typeface="Garet Bold"/>
                <a:ea typeface="Garet Bold"/>
                <a:cs typeface="Garet Bold"/>
                <a:sym typeface="Garet Bold"/>
              </a:rPr>
              <a:t>.</a:t>
            </a:r>
          </a:p>
          <a:p>
            <a:pPr marL="663633" lvl="1" indent="-331817" algn="just">
              <a:lnSpc>
                <a:spcPts val="4303"/>
              </a:lnSpc>
              <a:buFont typeface="Arial"/>
              <a:buChar char="•"/>
            </a:pPr>
            <a:r>
              <a:rPr lang="en-US" sz="3073" b="1" dirty="0">
                <a:solidFill>
                  <a:srgbClr val="7B8372"/>
                </a:solidFill>
                <a:latin typeface="Garet Bold"/>
                <a:ea typeface="Garet Bold"/>
                <a:cs typeface="Garet Bold"/>
                <a:sym typeface="Garet Bold"/>
              </a:rPr>
              <a:t>Usability: </a:t>
            </a:r>
            <a:r>
              <a:rPr lang="en-US" sz="3073" dirty="0">
                <a:solidFill>
                  <a:srgbClr val="7B8372"/>
                </a:solidFill>
                <a:latin typeface="Garet"/>
                <a:ea typeface="Garet"/>
                <a:cs typeface="Garet"/>
                <a:sym typeface="Garet"/>
              </a:rPr>
              <a:t>The system must offer a simple, intuitive, and responsive user interface for ease of use.</a:t>
            </a:r>
          </a:p>
          <a:p>
            <a:pPr marL="663633" lvl="1" indent="-331817" algn="just">
              <a:lnSpc>
                <a:spcPts val="4303"/>
              </a:lnSpc>
              <a:buFont typeface="Arial"/>
              <a:buChar char="•"/>
            </a:pPr>
            <a:r>
              <a:rPr lang="en-US" sz="3073" b="1" dirty="0">
                <a:solidFill>
                  <a:srgbClr val="7B8372"/>
                </a:solidFill>
                <a:latin typeface="Garet Bold"/>
                <a:ea typeface="Garet Bold"/>
                <a:cs typeface="Garet Bold"/>
                <a:sym typeface="Garet Bold"/>
              </a:rPr>
              <a:t>Maintainability: </a:t>
            </a:r>
            <a:r>
              <a:rPr lang="en-US" sz="3073" dirty="0">
                <a:solidFill>
                  <a:srgbClr val="7B8372"/>
                </a:solidFill>
                <a:latin typeface="Garet"/>
                <a:ea typeface="Garet"/>
                <a:cs typeface="Garet"/>
                <a:sym typeface="Garet"/>
              </a:rPr>
              <a:t>The system must be easy to maintain, with clear structure and modular components for updates and improvements.</a:t>
            </a:r>
          </a:p>
          <a:p>
            <a:pPr marL="663633" lvl="1" indent="-331817" algn="just">
              <a:lnSpc>
                <a:spcPts val="4303"/>
              </a:lnSpc>
              <a:buFont typeface="Arial"/>
              <a:buChar char="•"/>
            </a:pPr>
            <a:r>
              <a:rPr lang="en-US" sz="3073" b="1" dirty="0">
                <a:solidFill>
                  <a:srgbClr val="7B8372"/>
                </a:solidFill>
                <a:latin typeface="Garet"/>
                <a:ea typeface="Garet"/>
                <a:cs typeface="Garet"/>
                <a:sym typeface="Garet"/>
              </a:rPr>
              <a:t>Accuracy: </a:t>
            </a:r>
            <a:r>
              <a:rPr lang="en-US" sz="3073" dirty="0">
                <a:solidFill>
                  <a:srgbClr val="7B8372"/>
                </a:solidFill>
                <a:latin typeface="Garet"/>
                <a:ea typeface="Garet"/>
                <a:cs typeface="Garet"/>
                <a:sym typeface="Garet"/>
              </a:rPr>
              <a:t>This model has 87% of accuracy.</a:t>
            </a:r>
            <a:endParaRPr lang="en-US" sz="3073" b="1" dirty="0">
              <a:solidFill>
                <a:srgbClr val="7B8372"/>
              </a:solidFill>
              <a:latin typeface="Garet"/>
              <a:ea typeface="Garet"/>
              <a:cs typeface="Garet"/>
              <a:sym typeface="Garet"/>
            </a:endParaRPr>
          </a:p>
          <a:p>
            <a:pPr algn="just">
              <a:lnSpc>
                <a:spcPts val="3465"/>
              </a:lnSpc>
            </a:pPr>
            <a:endParaRPr lang="en-US" sz="3073" dirty="0">
              <a:solidFill>
                <a:srgbClr val="7B8372"/>
              </a:solidFill>
              <a:latin typeface="Garet"/>
              <a:ea typeface="Garet"/>
              <a:cs typeface="Garet"/>
              <a:sym typeface="Gare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41993" y="2625732"/>
            <a:ext cx="14875867" cy="8857148"/>
          </a:xfrm>
          <a:custGeom>
            <a:avLst/>
            <a:gdLst/>
            <a:ahLst/>
            <a:cxnLst/>
            <a:rect l="l" t="t" r="r" b="b"/>
            <a:pathLst>
              <a:path w="14875867" h="8857148">
                <a:moveTo>
                  <a:pt x="0" y="0"/>
                </a:moveTo>
                <a:lnTo>
                  <a:pt x="14875867" y="0"/>
                </a:lnTo>
                <a:lnTo>
                  <a:pt x="14875867" y="8857148"/>
                </a:lnTo>
                <a:lnTo>
                  <a:pt x="0" y="8857148"/>
                </a:lnTo>
                <a:lnTo>
                  <a:pt x="0" y="0"/>
                </a:lnTo>
                <a:close/>
              </a:path>
            </a:pathLst>
          </a:custGeom>
          <a:blipFill>
            <a:blip r:embed="rId2"/>
            <a:stretch>
              <a:fillRect l="-136" t="-6436" r="-136" b="-20261"/>
            </a:stretch>
          </a:blipFill>
        </p:spPr>
      </p:sp>
      <p:sp>
        <p:nvSpPr>
          <p:cNvPr id="3" name="TextBox 3"/>
          <p:cNvSpPr txBox="1"/>
          <p:nvPr/>
        </p:nvSpPr>
        <p:spPr>
          <a:xfrm>
            <a:off x="544685" y="575281"/>
            <a:ext cx="18288000" cy="1030663"/>
          </a:xfrm>
          <a:prstGeom prst="rect">
            <a:avLst/>
          </a:prstGeom>
        </p:spPr>
        <p:txBody>
          <a:bodyPr lIns="0" tIns="0" rIns="0" bIns="0" rtlCol="0" anchor="t">
            <a:spAutoFit/>
          </a:bodyPr>
          <a:lstStyle/>
          <a:p>
            <a:pPr algn="l">
              <a:lnSpc>
                <a:spcPts val="7737"/>
              </a:lnSpc>
            </a:pPr>
            <a:r>
              <a:rPr lang="en-US" sz="7585">
                <a:solidFill>
                  <a:srgbClr val="7B8372"/>
                </a:solidFill>
                <a:latin typeface="Paalalabas Wide"/>
                <a:ea typeface="Paalalabas Wide"/>
                <a:cs typeface="Paalalabas Wide"/>
                <a:sym typeface="Paalalabas Wide"/>
              </a:rPr>
              <a:t>UML DIAGRAMS</a:t>
            </a:r>
          </a:p>
        </p:txBody>
      </p:sp>
      <p:sp>
        <p:nvSpPr>
          <p:cNvPr id="4" name="TextBox 4"/>
          <p:cNvSpPr txBox="1"/>
          <p:nvPr/>
        </p:nvSpPr>
        <p:spPr>
          <a:xfrm>
            <a:off x="6981558" y="1672619"/>
            <a:ext cx="18288000" cy="685479"/>
          </a:xfrm>
          <a:prstGeom prst="rect">
            <a:avLst/>
          </a:prstGeom>
        </p:spPr>
        <p:txBody>
          <a:bodyPr lIns="0" tIns="0" rIns="0" bIns="0" rtlCol="0" anchor="t">
            <a:spAutoFit/>
          </a:bodyPr>
          <a:lstStyle/>
          <a:p>
            <a:pPr algn="l">
              <a:lnSpc>
                <a:spcPts val="5085"/>
              </a:lnSpc>
            </a:pPr>
            <a:r>
              <a:rPr lang="en-US" sz="4985">
                <a:solidFill>
                  <a:srgbClr val="7B8372"/>
                </a:solidFill>
                <a:latin typeface="Paalalabas Wide"/>
                <a:ea typeface="Paalalabas Wide"/>
                <a:cs typeface="Paalalabas Wide"/>
                <a:sym typeface="Paalalabas Wide"/>
              </a:rPr>
              <a:t>CLASS DIAGRAM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TotalTime>
  <Words>796</Words>
  <Application>Microsoft Office PowerPoint</Application>
  <PresentationFormat>Custom</PresentationFormat>
  <Paragraphs>40</Paragraphs>
  <Slides>15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Calibri</vt:lpstr>
      <vt:lpstr>Paalalabas Wide</vt:lpstr>
      <vt:lpstr>Garet Bold</vt:lpstr>
      <vt:lpstr>Garet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price prediction</dc:title>
  <dc:creator>hp</dc:creator>
  <cp:lastModifiedBy>Palla Teja sri</cp:lastModifiedBy>
  <cp:revision>7</cp:revision>
  <dcterms:created xsi:type="dcterms:W3CDTF">2006-08-16T00:00:00Z</dcterms:created>
  <dcterms:modified xsi:type="dcterms:W3CDTF">2025-05-12T14:46:36Z</dcterms:modified>
  <dc:identifier>DAGaZsMbahE</dc:identifier>
</cp:coreProperties>
</file>